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5"/>
    <p:sldId id="257" r:id="rId56"/>
    <p:sldId id="258" r:id="rId57"/>
    <p:sldId id="259" r:id="rId58"/>
    <p:sldId id="260" r:id="rId59"/>
    <p:sldId id="261" r:id="rId60"/>
    <p:sldId id="262" r:id="rId61"/>
    <p:sldId id="263" r:id="rId62"/>
    <p:sldId id="264" r:id="rId63"/>
    <p:sldId id="265" r:id="rId64"/>
    <p:sldId id="266" r:id="rId6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Open Sans Extra Bold" charset="1" panose="020B0906030804020204"/>
      <p:regular r:id="rId12"/>
    </p:embeddedFont>
    <p:embeddedFont>
      <p:font typeface="Open Sans Extra Bold Italics" charset="1" panose="020B0906030804020204"/>
      <p:regular r:id="rId13"/>
    </p:embeddedFont>
    <p:embeddedFont>
      <p:font typeface="Bobby Jones" charset="1" panose="00000000000000000000"/>
      <p:regular r:id="rId14"/>
    </p:embeddedFont>
    <p:embeddedFont>
      <p:font typeface="TT Backwards" charset="1" panose="02000506040000020004"/>
      <p:regular r:id="rId15"/>
    </p:embeddedFont>
    <p:embeddedFont>
      <p:font typeface="TT Backwards Bold" charset="1" panose="02000806040000020004"/>
      <p:regular r:id="rId16"/>
    </p:embeddedFont>
    <p:embeddedFont>
      <p:font typeface="Public Sans" charset="1" panose="00000000000000000000"/>
      <p:regular r:id="rId17"/>
    </p:embeddedFont>
    <p:embeddedFont>
      <p:font typeface="Public Sans Bold" charset="1" panose="00000000000000000000"/>
      <p:regular r:id="rId18"/>
    </p:embeddedFont>
    <p:embeddedFont>
      <p:font typeface="Public Sans Italics" charset="1" panose="00000000000000000000"/>
      <p:regular r:id="rId19"/>
    </p:embeddedFont>
    <p:embeddedFont>
      <p:font typeface="Public Sans Bold Italics" charset="1" panose="00000000000000000000"/>
      <p:regular r:id="rId20"/>
    </p:embeddedFont>
    <p:embeddedFont>
      <p:font typeface="Public Sans Thin" charset="1" panose="00000000000000000000"/>
      <p:regular r:id="rId21"/>
    </p:embeddedFont>
    <p:embeddedFont>
      <p:font typeface="Public Sans Thin Italics" charset="1" panose="00000000000000000000"/>
      <p:regular r:id="rId22"/>
    </p:embeddedFont>
    <p:embeddedFont>
      <p:font typeface="Public Sans Medium" charset="1" panose="00000000000000000000"/>
      <p:regular r:id="rId23"/>
    </p:embeddedFont>
    <p:embeddedFont>
      <p:font typeface="Public Sans Medium Italics" charset="1" panose="00000000000000000000"/>
      <p:regular r:id="rId24"/>
    </p:embeddedFont>
    <p:embeddedFont>
      <p:font typeface="Public Sans Heavy" charset="1" panose="00000000000000000000"/>
      <p:regular r:id="rId25"/>
    </p:embeddedFont>
    <p:embeddedFont>
      <p:font typeface="Public Sans Heavy Italics" charset="1" panose="00000000000000000000"/>
      <p:regular r:id="rId26"/>
    </p:embeddedFont>
    <p:embeddedFont>
      <p:font typeface="Poppins" charset="1" panose="00000500000000000000"/>
      <p:regular r:id="rId27"/>
    </p:embeddedFont>
    <p:embeddedFont>
      <p:font typeface="Poppins Bold" charset="1" panose="00000800000000000000"/>
      <p:regular r:id="rId28"/>
    </p:embeddedFont>
    <p:embeddedFont>
      <p:font typeface="Poppins Italics" charset="1" panose="00000500000000000000"/>
      <p:regular r:id="rId29"/>
    </p:embeddedFont>
    <p:embeddedFont>
      <p:font typeface="Poppins Bold Italics" charset="1" panose="00000800000000000000"/>
      <p:regular r:id="rId30"/>
    </p:embeddedFont>
    <p:embeddedFont>
      <p:font typeface="Poppins Thin" charset="1" panose="00000300000000000000"/>
      <p:regular r:id="rId31"/>
    </p:embeddedFont>
    <p:embeddedFont>
      <p:font typeface="Poppins Thin Italics" charset="1" panose="00000300000000000000"/>
      <p:regular r:id="rId32"/>
    </p:embeddedFont>
    <p:embeddedFont>
      <p:font typeface="Poppins Extra-Light" charset="1" panose="00000300000000000000"/>
      <p:regular r:id="rId33"/>
    </p:embeddedFont>
    <p:embeddedFont>
      <p:font typeface="Poppins Extra-Light Italics" charset="1" panose="00000300000000000000"/>
      <p:regular r:id="rId34"/>
    </p:embeddedFont>
    <p:embeddedFont>
      <p:font typeface="Poppins Light" charset="1" panose="00000400000000000000"/>
      <p:regular r:id="rId35"/>
    </p:embeddedFont>
    <p:embeddedFont>
      <p:font typeface="Poppins Light Italics" charset="1" panose="00000400000000000000"/>
      <p:regular r:id="rId36"/>
    </p:embeddedFont>
    <p:embeddedFont>
      <p:font typeface="Poppins Medium" charset="1" panose="00000600000000000000"/>
      <p:regular r:id="rId37"/>
    </p:embeddedFont>
    <p:embeddedFont>
      <p:font typeface="Poppins Medium Italics" charset="1" panose="00000600000000000000"/>
      <p:regular r:id="rId38"/>
    </p:embeddedFont>
    <p:embeddedFont>
      <p:font typeface="Poppins Semi-Bold" charset="1" panose="00000700000000000000"/>
      <p:regular r:id="rId39"/>
    </p:embeddedFont>
    <p:embeddedFont>
      <p:font typeface="Poppins Semi-Bold Italics" charset="1" panose="00000700000000000000"/>
      <p:regular r:id="rId40"/>
    </p:embeddedFont>
    <p:embeddedFont>
      <p:font typeface="Poppins Ultra-Bold" charset="1" panose="00000900000000000000"/>
      <p:regular r:id="rId41"/>
    </p:embeddedFont>
    <p:embeddedFont>
      <p:font typeface="Poppins Ultra-Bold Italics" charset="1" panose="00000900000000000000"/>
      <p:regular r:id="rId42"/>
    </p:embeddedFont>
    <p:embeddedFont>
      <p:font typeface="Poppins Heavy" charset="1" panose="00000A00000000000000"/>
      <p:regular r:id="rId43"/>
    </p:embeddedFont>
    <p:embeddedFont>
      <p:font typeface="Poppins Heavy Italics" charset="1" panose="00000A00000000000000"/>
      <p:regular r:id="rId44"/>
    </p:embeddedFont>
    <p:embeddedFont>
      <p:font typeface="Josefin Sans" charset="1" panose="00000500000000000000"/>
      <p:regular r:id="rId45"/>
    </p:embeddedFont>
    <p:embeddedFont>
      <p:font typeface="Josefin Sans Bold" charset="1" panose="00000800000000000000"/>
      <p:regular r:id="rId46"/>
    </p:embeddedFont>
    <p:embeddedFont>
      <p:font typeface="Josefin Sans Italics" charset="1" panose="00000500000000000000"/>
      <p:regular r:id="rId47"/>
    </p:embeddedFont>
    <p:embeddedFont>
      <p:font typeface="Josefin Sans Bold Italics" charset="1" panose="00000800000000000000"/>
      <p:regular r:id="rId48"/>
    </p:embeddedFont>
    <p:embeddedFont>
      <p:font typeface="Josefin Sans Thin" charset="1" panose="00000300000000000000"/>
      <p:regular r:id="rId49"/>
    </p:embeddedFont>
    <p:embeddedFont>
      <p:font typeface="Josefin Sans Thin Italics" charset="1" panose="00000300000000000000"/>
      <p:regular r:id="rId50"/>
    </p:embeddedFont>
    <p:embeddedFont>
      <p:font typeface="Josefin Sans Light" charset="1" panose="00000400000000000000"/>
      <p:regular r:id="rId51"/>
    </p:embeddedFont>
    <p:embeddedFont>
      <p:font typeface="Josefin Sans Light Italics" charset="1" panose="00000400000000000000"/>
      <p:regular r:id="rId52"/>
    </p:embeddedFont>
    <p:embeddedFont>
      <p:font typeface="Josefin Sans Semi-Bold" charset="1" panose="00000700000000000000"/>
      <p:regular r:id="rId53"/>
    </p:embeddedFont>
    <p:embeddedFont>
      <p:font typeface="Josefin Sans Semi-Bold Italics" charset="1" panose="0000070000000000000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slides/slide1.xml" Type="http://schemas.openxmlformats.org/officeDocument/2006/relationships/slide"/><Relationship Id="rId56" Target="slides/slide2.xml" Type="http://schemas.openxmlformats.org/officeDocument/2006/relationships/slide"/><Relationship Id="rId57" Target="slides/slide3.xml" Type="http://schemas.openxmlformats.org/officeDocument/2006/relationships/slide"/><Relationship Id="rId58" Target="slides/slide4.xml" Type="http://schemas.openxmlformats.org/officeDocument/2006/relationships/slide"/><Relationship Id="rId59" Target="slides/slide5.xml" Type="http://schemas.openxmlformats.org/officeDocument/2006/relationships/slide"/><Relationship Id="rId6" Target="fonts/font6.fntdata" Type="http://schemas.openxmlformats.org/officeDocument/2006/relationships/font"/><Relationship Id="rId60" Target="slides/slide6.xml" Type="http://schemas.openxmlformats.org/officeDocument/2006/relationships/slide"/><Relationship Id="rId61" Target="slides/slide7.xml" Type="http://schemas.openxmlformats.org/officeDocument/2006/relationships/slide"/><Relationship Id="rId62" Target="slides/slide8.xml" Type="http://schemas.openxmlformats.org/officeDocument/2006/relationships/slide"/><Relationship Id="rId63" Target="slides/slide9.xml" Type="http://schemas.openxmlformats.org/officeDocument/2006/relationships/slide"/><Relationship Id="rId64" Target="slides/slide10.xml" Type="http://schemas.openxmlformats.org/officeDocument/2006/relationships/slide"/><Relationship Id="rId65" Target="slides/slide1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99CCA"/>
        </a:solidFill>
      </p:bgPr>
    </p:bg>
    <p:spTree>
      <p:nvGrpSpPr>
        <p:cNvPr id="1" name=""/>
        <p:cNvGrpSpPr/>
        <p:nvPr/>
      </p:nvGrpSpPr>
      <p:grpSpPr>
        <a:xfrm>
          <a:off x="0" y="0"/>
          <a:ext cx="0" cy="0"/>
          <a:chOff x="0" y="0"/>
          <a:chExt cx="0" cy="0"/>
        </a:xfrm>
      </p:grpSpPr>
      <p:grpSp>
        <p:nvGrpSpPr>
          <p:cNvPr name="Group 2" id="2"/>
          <p:cNvGrpSpPr/>
          <p:nvPr/>
        </p:nvGrpSpPr>
        <p:grpSpPr>
          <a:xfrm rot="0">
            <a:off x="10422943" y="357806"/>
            <a:ext cx="7521930" cy="9571388"/>
            <a:chOff x="0" y="0"/>
            <a:chExt cx="1981084" cy="2520859"/>
          </a:xfrm>
        </p:grpSpPr>
        <p:sp>
          <p:nvSpPr>
            <p:cNvPr name="Freeform 3" id="3"/>
            <p:cNvSpPr/>
            <p:nvPr/>
          </p:nvSpPr>
          <p:spPr>
            <a:xfrm flipH="false" flipV="false" rot="0">
              <a:off x="0" y="0"/>
              <a:ext cx="1981085" cy="2520859"/>
            </a:xfrm>
            <a:custGeom>
              <a:avLst/>
              <a:gdLst/>
              <a:ahLst/>
              <a:cxnLst/>
              <a:rect r="r" b="b" t="t" l="l"/>
              <a:pathLst>
                <a:path h="2520859" w="1981085">
                  <a:moveTo>
                    <a:pt x="0" y="0"/>
                  </a:moveTo>
                  <a:lnTo>
                    <a:pt x="1981085" y="0"/>
                  </a:lnTo>
                  <a:lnTo>
                    <a:pt x="1981085" y="2520859"/>
                  </a:lnTo>
                  <a:lnTo>
                    <a:pt x="0" y="2520859"/>
                  </a:lnTo>
                  <a:close/>
                </a:path>
              </a:pathLst>
            </a:custGeom>
            <a:solidFill>
              <a:srgbClr val="EDF1EF"/>
            </a:solidFill>
          </p:spPr>
        </p:sp>
        <p:sp>
          <p:nvSpPr>
            <p:cNvPr name="TextBox 4" id="4"/>
            <p:cNvSpPr txBox="true"/>
            <p:nvPr/>
          </p:nvSpPr>
          <p:spPr>
            <a:xfrm>
              <a:off x="0" y="-38100"/>
              <a:ext cx="1981084" cy="255895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843251" y="2238520"/>
            <a:ext cx="8791546" cy="4045584"/>
          </a:xfrm>
          <a:prstGeom prst="rect">
            <a:avLst/>
          </a:prstGeom>
        </p:spPr>
        <p:txBody>
          <a:bodyPr anchor="t" rtlCol="false" tIns="0" lIns="0" bIns="0" rIns="0">
            <a:spAutoFit/>
          </a:bodyPr>
          <a:lstStyle/>
          <a:p>
            <a:pPr>
              <a:lnSpc>
                <a:spcPts val="7819"/>
              </a:lnSpc>
            </a:pPr>
            <a:r>
              <a:rPr lang="en-US" sz="8499" spc="-696">
                <a:solidFill>
                  <a:srgbClr val="000000"/>
                </a:solidFill>
                <a:latin typeface="Public Sans"/>
              </a:rPr>
              <a:t>Solar Panel Defects Detection  Using Computer Vision and IoT</a:t>
            </a:r>
          </a:p>
        </p:txBody>
      </p:sp>
      <p:sp>
        <p:nvSpPr>
          <p:cNvPr name="TextBox 6" id="6"/>
          <p:cNvSpPr txBox="true"/>
          <p:nvPr/>
        </p:nvSpPr>
        <p:spPr>
          <a:xfrm rot="0">
            <a:off x="1223927" y="7582616"/>
            <a:ext cx="8215643" cy="832721"/>
          </a:xfrm>
          <a:prstGeom prst="rect">
            <a:avLst/>
          </a:prstGeom>
        </p:spPr>
        <p:txBody>
          <a:bodyPr anchor="t" rtlCol="false" tIns="0" lIns="0" bIns="0" rIns="0">
            <a:spAutoFit/>
          </a:bodyPr>
          <a:lstStyle/>
          <a:p>
            <a:pPr marL="0" indent="0" lvl="0">
              <a:lnSpc>
                <a:spcPts val="3011"/>
              </a:lnSpc>
              <a:spcBef>
                <a:spcPct val="0"/>
              </a:spcBef>
            </a:pPr>
            <a:r>
              <a:rPr lang="en-US" sz="3911" spc="-320">
                <a:solidFill>
                  <a:srgbClr val="000000"/>
                </a:solidFill>
                <a:latin typeface="Public Sans"/>
              </a:rPr>
              <a:t>Harnessing AI for Automated Quality Assurance in Solar Panel Manufacturing</a:t>
            </a:r>
          </a:p>
        </p:txBody>
      </p:sp>
      <p:sp>
        <p:nvSpPr>
          <p:cNvPr name="TextBox 7" id="7"/>
          <p:cNvSpPr txBox="true"/>
          <p:nvPr/>
        </p:nvSpPr>
        <p:spPr>
          <a:xfrm rot="0">
            <a:off x="1028700" y="9156700"/>
            <a:ext cx="2667931" cy="288926"/>
          </a:xfrm>
          <a:prstGeom prst="rect">
            <a:avLst/>
          </a:prstGeom>
        </p:spPr>
        <p:txBody>
          <a:bodyPr anchor="t" rtlCol="false" tIns="0" lIns="0" bIns="0" rIns="0">
            <a:spAutoFit/>
          </a:bodyPr>
          <a:lstStyle/>
          <a:p>
            <a:pPr marL="0" indent="0" lvl="0">
              <a:lnSpc>
                <a:spcPts val="1925"/>
              </a:lnSpc>
              <a:spcBef>
                <a:spcPct val="0"/>
              </a:spcBef>
            </a:pPr>
            <a:r>
              <a:rPr lang="en-US" sz="2500" spc="-205">
                <a:solidFill>
                  <a:srgbClr val="000000"/>
                </a:solidFill>
                <a:latin typeface="Public Sans"/>
              </a:rPr>
              <a:t>Final Year Project</a:t>
            </a:r>
          </a:p>
        </p:txBody>
      </p:sp>
      <p:sp>
        <p:nvSpPr>
          <p:cNvPr name="AutoShape 8" id="8"/>
          <p:cNvSpPr/>
          <p:nvPr/>
        </p:nvSpPr>
        <p:spPr>
          <a:xfrm>
            <a:off x="3330907" y="9258300"/>
            <a:ext cx="6658294" cy="0"/>
          </a:xfrm>
          <a:prstGeom prst="line">
            <a:avLst/>
          </a:prstGeom>
          <a:ln cap="flat" w="28575">
            <a:solidFill>
              <a:srgbClr val="EDF1EF"/>
            </a:solidFill>
            <a:prstDash val="solid"/>
            <a:headEnd type="none" len="sm" w="sm"/>
            <a:tailEnd type="none" len="sm" w="sm"/>
          </a:ln>
        </p:spPr>
      </p:sp>
      <p:sp>
        <p:nvSpPr>
          <p:cNvPr name="AutoShape 9" id="9"/>
          <p:cNvSpPr/>
          <p:nvPr/>
        </p:nvSpPr>
        <p:spPr>
          <a:xfrm>
            <a:off x="5690370" y="1014413"/>
            <a:ext cx="4298830" cy="0"/>
          </a:xfrm>
          <a:prstGeom prst="line">
            <a:avLst/>
          </a:prstGeom>
          <a:ln cap="flat" w="28575">
            <a:solidFill>
              <a:srgbClr val="EDF1EF"/>
            </a:solidFill>
            <a:prstDash val="solid"/>
            <a:headEnd type="none" len="sm" w="sm"/>
            <a:tailEnd type="none" len="sm" w="sm"/>
          </a:ln>
        </p:spPr>
      </p:sp>
      <p:sp>
        <p:nvSpPr>
          <p:cNvPr name="AutoShape 10" id="10"/>
          <p:cNvSpPr/>
          <p:nvPr/>
        </p:nvSpPr>
        <p:spPr>
          <a:xfrm>
            <a:off x="1028700" y="1000125"/>
            <a:ext cx="4298830" cy="0"/>
          </a:xfrm>
          <a:prstGeom prst="line">
            <a:avLst/>
          </a:prstGeom>
          <a:ln cap="flat" w="28575">
            <a:solidFill>
              <a:srgbClr val="EDF1EF"/>
            </a:solidFill>
            <a:prstDash val="solid"/>
            <a:headEnd type="none" len="sm" w="sm"/>
            <a:tailEnd type="none" len="sm" w="sm"/>
          </a:ln>
        </p:spPr>
      </p:sp>
      <p:sp>
        <p:nvSpPr>
          <p:cNvPr name="Freeform 11" id="11"/>
          <p:cNvSpPr/>
          <p:nvPr/>
        </p:nvSpPr>
        <p:spPr>
          <a:xfrm flipH="false" flipV="false" rot="0">
            <a:off x="10554388" y="1849711"/>
            <a:ext cx="7259039" cy="6587578"/>
          </a:xfrm>
          <a:custGeom>
            <a:avLst/>
            <a:gdLst/>
            <a:ahLst/>
            <a:cxnLst/>
            <a:rect r="r" b="b" t="t" l="l"/>
            <a:pathLst>
              <a:path h="6587578" w="7259039">
                <a:moveTo>
                  <a:pt x="0" y="0"/>
                </a:moveTo>
                <a:lnTo>
                  <a:pt x="7259040" y="0"/>
                </a:lnTo>
                <a:lnTo>
                  <a:pt x="7259040" y="6587578"/>
                </a:lnTo>
                <a:lnTo>
                  <a:pt x="0" y="6587578"/>
                </a:lnTo>
                <a:lnTo>
                  <a:pt x="0" y="0"/>
                </a:lnTo>
                <a:close/>
              </a:path>
            </a:pathLst>
          </a:custGeom>
          <a:blipFill>
            <a:blip r:embed="rId2"/>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3EE"/>
        </a:solidFill>
      </p:bgPr>
    </p:bg>
    <p:spTree>
      <p:nvGrpSpPr>
        <p:cNvPr id="1" name=""/>
        <p:cNvGrpSpPr/>
        <p:nvPr/>
      </p:nvGrpSpPr>
      <p:grpSpPr>
        <a:xfrm>
          <a:off x="0" y="0"/>
          <a:ext cx="0" cy="0"/>
          <a:chOff x="0" y="0"/>
          <a:chExt cx="0" cy="0"/>
        </a:xfrm>
      </p:grpSpPr>
      <p:sp>
        <p:nvSpPr>
          <p:cNvPr name="TextBox 2" id="2"/>
          <p:cNvSpPr txBox="true"/>
          <p:nvPr/>
        </p:nvSpPr>
        <p:spPr>
          <a:xfrm rot="0">
            <a:off x="3953960" y="1045575"/>
            <a:ext cx="10380079" cy="1426911"/>
          </a:xfrm>
          <a:prstGeom prst="rect">
            <a:avLst/>
          </a:prstGeom>
        </p:spPr>
        <p:txBody>
          <a:bodyPr anchor="t" rtlCol="false" tIns="0" lIns="0" bIns="0" rIns="0">
            <a:spAutoFit/>
          </a:bodyPr>
          <a:lstStyle/>
          <a:p>
            <a:pPr algn="ctr">
              <a:lnSpc>
                <a:spcPts val="11624"/>
              </a:lnSpc>
              <a:spcBef>
                <a:spcPct val="0"/>
              </a:spcBef>
            </a:pPr>
            <a:r>
              <a:rPr lang="en-US" sz="8303">
                <a:solidFill>
                  <a:srgbClr val="000000"/>
                </a:solidFill>
                <a:latin typeface="TT Backwards Bold"/>
              </a:rPr>
              <a:t>OUR TEAM MEMBERS</a:t>
            </a:r>
          </a:p>
        </p:txBody>
      </p:sp>
      <p:grpSp>
        <p:nvGrpSpPr>
          <p:cNvPr name="Group 3" id="3"/>
          <p:cNvGrpSpPr/>
          <p:nvPr/>
        </p:nvGrpSpPr>
        <p:grpSpPr>
          <a:xfrm rot="0">
            <a:off x="1246373" y="3160484"/>
            <a:ext cx="7465707" cy="960260"/>
            <a:chOff x="0" y="0"/>
            <a:chExt cx="3159626" cy="406400"/>
          </a:xfrm>
        </p:grpSpPr>
        <p:sp>
          <p:nvSpPr>
            <p:cNvPr name="Freeform 4" id="4"/>
            <p:cNvSpPr/>
            <p:nvPr/>
          </p:nvSpPr>
          <p:spPr>
            <a:xfrm flipH="false" flipV="false" rot="0">
              <a:off x="0" y="0"/>
              <a:ext cx="3159626" cy="406400"/>
            </a:xfrm>
            <a:custGeom>
              <a:avLst/>
              <a:gdLst/>
              <a:ahLst/>
              <a:cxnLst/>
              <a:rect r="r" b="b" t="t" l="l"/>
              <a:pathLst>
                <a:path h="406400" w="3159626">
                  <a:moveTo>
                    <a:pt x="2956426" y="0"/>
                  </a:moveTo>
                  <a:cubicBezTo>
                    <a:pt x="3068650" y="0"/>
                    <a:pt x="3159626" y="90976"/>
                    <a:pt x="3159626" y="203200"/>
                  </a:cubicBezTo>
                  <a:cubicBezTo>
                    <a:pt x="3159626" y="315424"/>
                    <a:pt x="3068650" y="406400"/>
                    <a:pt x="2956426" y="406400"/>
                  </a:cubicBezTo>
                  <a:lnTo>
                    <a:pt x="203200" y="406400"/>
                  </a:lnTo>
                  <a:cubicBezTo>
                    <a:pt x="90976" y="406400"/>
                    <a:pt x="0" y="315424"/>
                    <a:pt x="0" y="203200"/>
                  </a:cubicBezTo>
                  <a:cubicBezTo>
                    <a:pt x="0" y="90976"/>
                    <a:pt x="90976" y="0"/>
                    <a:pt x="203200" y="0"/>
                  </a:cubicBezTo>
                  <a:close/>
                </a:path>
              </a:pathLst>
            </a:custGeom>
            <a:solidFill>
              <a:srgbClr val="145DA0"/>
            </a:solidFill>
          </p:spPr>
        </p:sp>
        <p:sp>
          <p:nvSpPr>
            <p:cNvPr name="TextBox 5" id="5"/>
            <p:cNvSpPr txBox="true"/>
            <p:nvPr/>
          </p:nvSpPr>
          <p:spPr>
            <a:xfrm>
              <a:off x="0" y="-28575"/>
              <a:ext cx="3159626" cy="434975"/>
            </a:xfrm>
            <a:prstGeom prst="rect">
              <a:avLst/>
            </a:prstGeom>
          </p:spPr>
          <p:txBody>
            <a:bodyPr anchor="ctr" rtlCol="false" tIns="47315" lIns="47315" bIns="47315" rIns="47315"/>
            <a:lstStyle/>
            <a:p>
              <a:pPr algn="ctr">
                <a:lnSpc>
                  <a:spcPts val="2099"/>
                </a:lnSpc>
              </a:pPr>
            </a:p>
          </p:txBody>
        </p:sp>
      </p:grpSp>
      <p:sp>
        <p:nvSpPr>
          <p:cNvPr name="Freeform 6" id="6"/>
          <p:cNvSpPr/>
          <p:nvPr/>
        </p:nvSpPr>
        <p:spPr>
          <a:xfrm flipH="false" flipV="false" rot="0">
            <a:off x="7862488" y="3332188"/>
            <a:ext cx="638791" cy="638791"/>
          </a:xfrm>
          <a:custGeom>
            <a:avLst/>
            <a:gdLst/>
            <a:ahLst/>
            <a:cxnLst/>
            <a:rect r="r" b="b" t="t" l="l"/>
            <a:pathLst>
              <a:path h="638791" w="638791">
                <a:moveTo>
                  <a:pt x="0" y="0"/>
                </a:moveTo>
                <a:lnTo>
                  <a:pt x="638791" y="0"/>
                </a:lnTo>
                <a:lnTo>
                  <a:pt x="638791" y="638790"/>
                </a:lnTo>
                <a:lnTo>
                  <a:pt x="0" y="6387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855539" y="3149318"/>
            <a:ext cx="4696144" cy="877818"/>
          </a:xfrm>
          <a:prstGeom prst="rect">
            <a:avLst/>
          </a:prstGeom>
        </p:spPr>
        <p:txBody>
          <a:bodyPr anchor="t" rtlCol="false" tIns="0" lIns="0" bIns="0" rIns="0">
            <a:spAutoFit/>
          </a:bodyPr>
          <a:lstStyle/>
          <a:p>
            <a:pPr>
              <a:lnSpc>
                <a:spcPts val="6669"/>
              </a:lnSpc>
            </a:pPr>
            <a:r>
              <a:rPr lang="en-US" sz="5130">
                <a:solidFill>
                  <a:srgbClr val="F6F3EE"/>
                </a:solidFill>
                <a:latin typeface="Poppins"/>
              </a:rPr>
              <a:t>Kanishk Joshi</a:t>
            </a:r>
          </a:p>
        </p:txBody>
      </p:sp>
      <p:sp>
        <p:nvSpPr>
          <p:cNvPr name="TextBox 8" id="8"/>
          <p:cNvSpPr txBox="true"/>
          <p:nvPr/>
        </p:nvSpPr>
        <p:spPr>
          <a:xfrm rot="0">
            <a:off x="4378236" y="5511793"/>
            <a:ext cx="3130763" cy="356292"/>
          </a:xfrm>
          <a:prstGeom prst="rect">
            <a:avLst/>
          </a:prstGeom>
        </p:spPr>
        <p:txBody>
          <a:bodyPr anchor="t" rtlCol="false" tIns="0" lIns="0" bIns="0" rIns="0">
            <a:spAutoFit/>
          </a:bodyPr>
          <a:lstStyle/>
          <a:p>
            <a:pPr>
              <a:lnSpc>
                <a:spcPts val="2769"/>
              </a:lnSpc>
            </a:pPr>
            <a:r>
              <a:rPr lang="en-US" sz="2130">
                <a:solidFill>
                  <a:srgbClr val="F6F3EE"/>
                </a:solidFill>
                <a:latin typeface="Poppins"/>
              </a:rPr>
              <a:t>Pari Santoshi</a:t>
            </a:r>
          </a:p>
        </p:txBody>
      </p:sp>
      <p:grpSp>
        <p:nvGrpSpPr>
          <p:cNvPr name="Group 9" id="9"/>
          <p:cNvGrpSpPr/>
          <p:nvPr/>
        </p:nvGrpSpPr>
        <p:grpSpPr>
          <a:xfrm rot="0">
            <a:off x="16781611" y="8859162"/>
            <a:ext cx="711505" cy="71150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654"/>
            </a:solidFill>
          </p:spPr>
        </p:sp>
        <p:sp>
          <p:nvSpPr>
            <p:cNvPr name="TextBox 11" id="11"/>
            <p:cNvSpPr txBox="true"/>
            <p:nvPr/>
          </p:nvSpPr>
          <p:spPr>
            <a:xfrm>
              <a:off x="76200" y="104775"/>
              <a:ext cx="660400" cy="631825"/>
            </a:xfrm>
            <a:prstGeom prst="rect">
              <a:avLst/>
            </a:prstGeom>
          </p:spPr>
          <p:txBody>
            <a:bodyPr anchor="ctr" rtlCol="false" tIns="12700" lIns="12700" bIns="12700" rIns="12700"/>
            <a:lstStyle/>
            <a:p>
              <a:pPr algn="ctr">
                <a:lnSpc>
                  <a:spcPts val="2199"/>
                </a:lnSpc>
              </a:pPr>
              <a:r>
                <a:rPr lang="en-US" sz="2199">
                  <a:solidFill>
                    <a:srgbClr val="080808"/>
                  </a:solidFill>
                  <a:latin typeface="Poppins Medium"/>
                </a:rPr>
                <a:t>7</a:t>
              </a:r>
            </a:p>
          </p:txBody>
        </p:sp>
      </p:grpSp>
      <p:grpSp>
        <p:nvGrpSpPr>
          <p:cNvPr name="Group 12" id="12"/>
          <p:cNvGrpSpPr/>
          <p:nvPr/>
        </p:nvGrpSpPr>
        <p:grpSpPr>
          <a:xfrm rot="0">
            <a:off x="10027409" y="6337607"/>
            <a:ext cx="7465707" cy="960260"/>
            <a:chOff x="0" y="0"/>
            <a:chExt cx="3159626" cy="406400"/>
          </a:xfrm>
        </p:grpSpPr>
        <p:sp>
          <p:nvSpPr>
            <p:cNvPr name="Freeform 13" id="13"/>
            <p:cNvSpPr/>
            <p:nvPr/>
          </p:nvSpPr>
          <p:spPr>
            <a:xfrm flipH="false" flipV="false" rot="0">
              <a:off x="0" y="0"/>
              <a:ext cx="3159626" cy="406400"/>
            </a:xfrm>
            <a:custGeom>
              <a:avLst/>
              <a:gdLst/>
              <a:ahLst/>
              <a:cxnLst/>
              <a:rect r="r" b="b" t="t" l="l"/>
              <a:pathLst>
                <a:path h="406400" w="3159626">
                  <a:moveTo>
                    <a:pt x="2956426" y="0"/>
                  </a:moveTo>
                  <a:cubicBezTo>
                    <a:pt x="3068650" y="0"/>
                    <a:pt x="3159626" y="90976"/>
                    <a:pt x="3159626" y="203200"/>
                  </a:cubicBezTo>
                  <a:cubicBezTo>
                    <a:pt x="3159626" y="315424"/>
                    <a:pt x="3068650" y="406400"/>
                    <a:pt x="2956426" y="406400"/>
                  </a:cubicBezTo>
                  <a:lnTo>
                    <a:pt x="203200" y="406400"/>
                  </a:lnTo>
                  <a:cubicBezTo>
                    <a:pt x="90976" y="406400"/>
                    <a:pt x="0" y="315424"/>
                    <a:pt x="0" y="203200"/>
                  </a:cubicBezTo>
                  <a:cubicBezTo>
                    <a:pt x="0" y="90976"/>
                    <a:pt x="90976" y="0"/>
                    <a:pt x="203200" y="0"/>
                  </a:cubicBezTo>
                  <a:close/>
                </a:path>
              </a:pathLst>
            </a:custGeom>
            <a:solidFill>
              <a:srgbClr val="145DA0"/>
            </a:solidFill>
          </p:spPr>
        </p:sp>
        <p:sp>
          <p:nvSpPr>
            <p:cNvPr name="TextBox 14" id="14"/>
            <p:cNvSpPr txBox="true"/>
            <p:nvPr/>
          </p:nvSpPr>
          <p:spPr>
            <a:xfrm>
              <a:off x="0" y="-28575"/>
              <a:ext cx="3159626" cy="434975"/>
            </a:xfrm>
            <a:prstGeom prst="rect">
              <a:avLst/>
            </a:prstGeom>
          </p:spPr>
          <p:txBody>
            <a:bodyPr anchor="ctr" rtlCol="false" tIns="47315" lIns="47315" bIns="47315" rIns="47315"/>
            <a:lstStyle/>
            <a:p>
              <a:pPr algn="ctr">
                <a:lnSpc>
                  <a:spcPts val="2099"/>
                </a:lnSpc>
              </a:pPr>
            </a:p>
          </p:txBody>
        </p:sp>
      </p:grpSp>
      <p:grpSp>
        <p:nvGrpSpPr>
          <p:cNvPr name="Group 15" id="15"/>
          <p:cNvGrpSpPr/>
          <p:nvPr/>
        </p:nvGrpSpPr>
        <p:grpSpPr>
          <a:xfrm rot="0">
            <a:off x="1246373" y="6337607"/>
            <a:ext cx="7465707" cy="960260"/>
            <a:chOff x="0" y="0"/>
            <a:chExt cx="3159626" cy="406400"/>
          </a:xfrm>
        </p:grpSpPr>
        <p:sp>
          <p:nvSpPr>
            <p:cNvPr name="Freeform 16" id="16"/>
            <p:cNvSpPr/>
            <p:nvPr/>
          </p:nvSpPr>
          <p:spPr>
            <a:xfrm flipH="false" flipV="false" rot="0">
              <a:off x="0" y="0"/>
              <a:ext cx="3159626" cy="406400"/>
            </a:xfrm>
            <a:custGeom>
              <a:avLst/>
              <a:gdLst/>
              <a:ahLst/>
              <a:cxnLst/>
              <a:rect r="r" b="b" t="t" l="l"/>
              <a:pathLst>
                <a:path h="406400" w="3159626">
                  <a:moveTo>
                    <a:pt x="2956426" y="0"/>
                  </a:moveTo>
                  <a:cubicBezTo>
                    <a:pt x="3068650" y="0"/>
                    <a:pt x="3159626" y="90976"/>
                    <a:pt x="3159626" y="203200"/>
                  </a:cubicBezTo>
                  <a:cubicBezTo>
                    <a:pt x="3159626" y="315424"/>
                    <a:pt x="3068650" y="406400"/>
                    <a:pt x="2956426" y="406400"/>
                  </a:cubicBezTo>
                  <a:lnTo>
                    <a:pt x="203200" y="406400"/>
                  </a:lnTo>
                  <a:cubicBezTo>
                    <a:pt x="90976" y="406400"/>
                    <a:pt x="0" y="315424"/>
                    <a:pt x="0" y="203200"/>
                  </a:cubicBezTo>
                  <a:cubicBezTo>
                    <a:pt x="0" y="90976"/>
                    <a:pt x="90976" y="0"/>
                    <a:pt x="203200" y="0"/>
                  </a:cubicBezTo>
                  <a:close/>
                </a:path>
              </a:pathLst>
            </a:custGeom>
            <a:solidFill>
              <a:srgbClr val="145DA0"/>
            </a:solidFill>
          </p:spPr>
        </p:sp>
        <p:sp>
          <p:nvSpPr>
            <p:cNvPr name="TextBox 17" id="17"/>
            <p:cNvSpPr txBox="true"/>
            <p:nvPr/>
          </p:nvSpPr>
          <p:spPr>
            <a:xfrm>
              <a:off x="0" y="-28575"/>
              <a:ext cx="3159626" cy="434975"/>
            </a:xfrm>
            <a:prstGeom prst="rect">
              <a:avLst/>
            </a:prstGeom>
          </p:spPr>
          <p:txBody>
            <a:bodyPr anchor="ctr" rtlCol="false" tIns="47315" lIns="47315" bIns="47315" rIns="47315"/>
            <a:lstStyle/>
            <a:p>
              <a:pPr algn="ctr">
                <a:lnSpc>
                  <a:spcPts val="2099"/>
                </a:lnSpc>
              </a:pPr>
            </a:p>
          </p:txBody>
        </p:sp>
      </p:grpSp>
      <p:grpSp>
        <p:nvGrpSpPr>
          <p:cNvPr name="Group 18" id="18"/>
          <p:cNvGrpSpPr/>
          <p:nvPr/>
        </p:nvGrpSpPr>
        <p:grpSpPr>
          <a:xfrm rot="0">
            <a:off x="10215135" y="3160484"/>
            <a:ext cx="7465707" cy="960260"/>
            <a:chOff x="0" y="0"/>
            <a:chExt cx="3159626" cy="406400"/>
          </a:xfrm>
        </p:grpSpPr>
        <p:sp>
          <p:nvSpPr>
            <p:cNvPr name="Freeform 19" id="19"/>
            <p:cNvSpPr/>
            <p:nvPr/>
          </p:nvSpPr>
          <p:spPr>
            <a:xfrm flipH="false" flipV="false" rot="0">
              <a:off x="0" y="0"/>
              <a:ext cx="3159626" cy="406400"/>
            </a:xfrm>
            <a:custGeom>
              <a:avLst/>
              <a:gdLst/>
              <a:ahLst/>
              <a:cxnLst/>
              <a:rect r="r" b="b" t="t" l="l"/>
              <a:pathLst>
                <a:path h="406400" w="3159626">
                  <a:moveTo>
                    <a:pt x="2956426" y="0"/>
                  </a:moveTo>
                  <a:cubicBezTo>
                    <a:pt x="3068650" y="0"/>
                    <a:pt x="3159626" y="90976"/>
                    <a:pt x="3159626" y="203200"/>
                  </a:cubicBezTo>
                  <a:cubicBezTo>
                    <a:pt x="3159626" y="315424"/>
                    <a:pt x="3068650" y="406400"/>
                    <a:pt x="2956426" y="406400"/>
                  </a:cubicBezTo>
                  <a:lnTo>
                    <a:pt x="203200" y="406400"/>
                  </a:lnTo>
                  <a:cubicBezTo>
                    <a:pt x="90976" y="406400"/>
                    <a:pt x="0" y="315424"/>
                    <a:pt x="0" y="203200"/>
                  </a:cubicBezTo>
                  <a:cubicBezTo>
                    <a:pt x="0" y="90976"/>
                    <a:pt x="90976" y="0"/>
                    <a:pt x="203200" y="0"/>
                  </a:cubicBezTo>
                  <a:close/>
                </a:path>
              </a:pathLst>
            </a:custGeom>
            <a:solidFill>
              <a:srgbClr val="145DA0"/>
            </a:solidFill>
          </p:spPr>
        </p:sp>
        <p:sp>
          <p:nvSpPr>
            <p:cNvPr name="TextBox 20" id="20"/>
            <p:cNvSpPr txBox="true"/>
            <p:nvPr/>
          </p:nvSpPr>
          <p:spPr>
            <a:xfrm>
              <a:off x="0" y="-28575"/>
              <a:ext cx="3159626" cy="434975"/>
            </a:xfrm>
            <a:prstGeom prst="rect">
              <a:avLst/>
            </a:prstGeom>
          </p:spPr>
          <p:txBody>
            <a:bodyPr anchor="ctr" rtlCol="false" tIns="47315" lIns="47315" bIns="47315" rIns="47315"/>
            <a:lstStyle/>
            <a:p>
              <a:pPr algn="ctr">
                <a:lnSpc>
                  <a:spcPts val="2099"/>
                </a:lnSpc>
              </a:pPr>
            </a:p>
          </p:txBody>
        </p:sp>
      </p:grpSp>
      <p:sp>
        <p:nvSpPr>
          <p:cNvPr name="TextBox 21" id="21"/>
          <p:cNvSpPr txBox="true"/>
          <p:nvPr/>
        </p:nvSpPr>
        <p:spPr>
          <a:xfrm rot="0">
            <a:off x="10624908" y="6326441"/>
            <a:ext cx="4696144" cy="877818"/>
          </a:xfrm>
          <a:prstGeom prst="rect">
            <a:avLst/>
          </a:prstGeom>
        </p:spPr>
        <p:txBody>
          <a:bodyPr anchor="t" rtlCol="false" tIns="0" lIns="0" bIns="0" rIns="0">
            <a:spAutoFit/>
          </a:bodyPr>
          <a:lstStyle/>
          <a:p>
            <a:pPr>
              <a:lnSpc>
                <a:spcPts val="6669"/>
              </a:lnSpc>
            </a:pPr>
            <a:r>
              <a:rPr lang="en-US" sz="5130">
                <a:solidFill>
                  <a:srgbClr val="F6F3EE"/>
                </a:solidFill>
                <a:latin typeface="Poppins"/>
              </a:rPr>
              <a:t>Navya Yadav</a:t>
            </a:r>
          </a:p>
        </p:txBody>
      </p:sp>
      <p:sp>
        <p:nvSpPr>
          <p:cNvPr name="TextBox 22" id="22"/>
          <p:cNvSpPr txBox="true"/>
          <p:nvPr/>
        </p:nvSpPr>
        <p:spPr>
          <a:xfrm rot="0">
            <a:off x="1855539" y="6326441"/>
            <a:ext cx="4696144" cy="877818"/>
          </a:xfrm>
          <a:prstGeom prst="rect">
            <a:avLst/>
          </a:prstGeom>
        </p:spPr>
        <p:txBody>
          <a:bodyPr anchor="t" rtlCol="false" tIns="0" lIns="0" bIns="0" rIns="0">
            <a:spAutoFit/>
          </a:bodyPr>
          <a:lstStyle/>
          <a:p>
            <a:pPr>
              <a:lnSpc>
                <a:spcPts val="6669"/>
              </a:lnSpc>
            </a:pPr>
            <a:r>
              <a:rPr lang="en-US" sz="5130">
                <a:solidFill>
                  <a:srgbClr val="F6F3EE"/>
                </a:solidFill>
                <a:latin typeface="Poppins"/>
              </a:rPr>
              <a:t>Pari Santoshi</a:t>
            </a:r>
          </a:p>
        </p:txBody>
      </p:sp>
      <p:sp>
        <p:nvSpPr>
          <p:cNvPr name="TextBox 23" id="23"/>
          <p:cNvSpPr txBox="true"/>
          <p:nvPr/>
        </p:nvSpPr>
        <p:spPr>
          <a:xfrm rot="0">
            <a:off x="10624908" y="3160287"/>
            <a:ext cx="6646161" cy="877818"/>
          </a:xfrm>
          <a:prstGeom prst="rect">
            <a:avLst/>
          </a:prstGeom>
        </p:spPr>
        <p:txBody>
          <a:bodyPr anchor="t" rtlCol="false" tIns="0" lIns="0" bIns="0" rIns="0">
            <a:spAutoFit/>
          </a:bodyPr>
          <a:lstStyle/>
          <a:p>
            <a:pPr>
              <a:lnSpc>
                <a:spcPts val="6669"/>
              </a:lnSpc>
            </a:pPr>
            <a:r>
              <a:rPr lang="en-US" sz="5130">
                <a:solidFill>
                  <a:srgbClr val="F6F3EE"/>
                </a:solidFill>
                <a:latin typeface="Poppins"/>
              </a:rPr>
              <a:t>Sampada Agarwal</a:t>
            </a:r>
          </a:p>
        </p:txBody>
      </p:sp>
      <p:sp>
        <p:nvSpPr>
          <p:cNvPr name="Freeform 24" id="24"/>
          <p:cNvSpPr/>
          <p:nvPr/>
        </p:nvSpPr>
        <p:spPr>
          <a:xfrm flipH="false" flipV="false" rot="0">
            <a:off x="16498572" y="6431216"/>
            <a:ext cx="638791" cy="638791"/>
          </a:xfrm>
          <a:custGeom>
            <a:avLst/>
            <a:gdLst/>
            <a:ahLst/>
            <a:cxnLst/>
            <a:rect r="r" b="b" t="t" l="l"/>
            <a:pathLst>
              <a:path h="638791" w="638791">
                <a:moveTo>
                  <a:pt x="0" y="0"/>
                </a:moveTo>
                <a:lnTo>
                  <a:pt x="638791" y="0"/>
                </a:lnTo>
                <a:lnTo>
                  <a:pt x="638791" y="638791"/>
                </a:lnTo>
                <a:lnTo>
                  <a:pt x="0" y="6387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6939905" y="3321219"/>
            <a:ext cx="638791" cy="638791"/>
          </a:xfrm>
          <a:custGeom>
            <a:avLst/>
            <a:gdLst/>
            <a:ahLst/>
            <a:cxnLst/>
            <a:rect r="r" b="b" t="t" l="l"/>
            <a:pathLst>
              <a:path h="638791" w="638791">
                <a:moveTo>
                  <a:pt x="0" y="0"/>
                </a:moveTo>
                <a:lnTo>
                  <a:pt x="638790" y="0"/>
                </a:lnTo>
                <a:lnTo>
                  <a:pt x="638790" y="638791"/>
                </a:lnTo>
                <a:lnTo>
                  <a:pt x="0" y="6387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7695493" y="6431216"/>
            <a:ext cx="638791" cy="638791"/>
          </a:xfrm>
          <a:custGeom>
            <a:avLst/>
            <a:gdLst/>
            <a:ahLst/>
            <a:cxnLst/>
            <a:rect r="r" b="b" t="t" l="l"/>
            <a:pathLst>
              <a:path h="638791" w="638791">
                <a:moveTo>
                  <a:pt x="0" y="0"/>
                </a:moveTo>
                <a:lnTo>
                  <a:pt x="638791" y="0"/>
                </a:lnTo>
                <a:lnTo>
                  <a:pt x="638791" y="638791"/>
                </a:lnTo>
                <a:lnTo>
                  <a:pt x="0" y="6387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F1EF"/>
        </a:solidFill>
      </p:bgPr>
    </p:bg>
    <p:spTree>
      <p:nvGrpSpPr>
        <p:cNvPr id="1" name=""/>
        <p:cNvGrpSpPr/>
        <p:nvPr/>
      </p:nvGrpSpPr>
      <p:grpSpPr>
        <a:xfrm>
          <a:off x="0" y="0"/>
          <a:ext cx="0" cy="0"/>
          <a:chOff x="0" y="0"/>
          <a:chExt cx="0" cy="0"/>
        </a:xfrm>
      </p:grpSpPr>
      <p:grpSp>
        <p:nvGrpSpPr>
          <p:cNvPr name="Group 2" id="2"/>
          <p:cNvGrpSpPr/>
          <p:nvPr/>
        </p:nvGrpSpPr>
        <p:grpSpPr>
          <a:xfrm rot="0">
            <a:off x="10422943" y="357806"/>
            <a:ext cx="7521930" cy="9571388"/>
            <a:chOff x="0" y="0"/>
            <a:chExt cx="1981084" cy="2520859"/>
          </a:xfrm>
        </p:grpSpPr>
        <p:sp>
          <p:nvSpPr>
            <p:cNvPr name="Freeform 3" id="3"/>
            <p:cNvSpPr/>
            <p:nvPr/>
          </p:nvSpPr>
          <p:spPr>
            <a:xfrm flipH="false" flipV="false" rot="0">
              <a:off x="0" y="0"/>
              <a:ext cx="1981085" cy="2520859"/>
            </a:xfrm>
            <a:custGeom>
              <a:avLst/>
              <a:gdLst/>
              <a:ahLst/>
              <a:cxnLst/>
              <a:rect r="r" b="b" t="t" l="l"/>
              <a:pathLst>
                <a:path h="2520859" w="1981085">
                  <a:moveTo>
                    <a:pt x="0" y="0"/>
                  </a:moveTo>
                  <a:lnTo>
                    <a:pt x="1981085" y="0"/>
                  </a:lnTo>
                  <a:lnTo>
                    <a:pt x="1981085" y="2520859"/>
                  </a:lnTo>
                  <a:lnTo>
                    <a:pt x="0" y="2520859"/>
                  </a:lnTo>
                  <a:close/>
                </a:path>
              </a:pathLst>
            </a:custGeom>
            <a:solidFill>
              <a:srgbClr val="3A3A5B"/>
            </a:solidFill>
          </p:spPr>
        </p:sp>
        <p:sp>
          <p:nvSpPr>
            <p:cNvPr name="TextBox 4" id="4"/>
            <p:cNvSpPr txBox="true"/>
            <p:nvPr/>
          </p:nvSpPr>
          <p:spPr>
            <a:xfrm>
              <a:off x="0" y="-38100"/>
              <a:ext cx="1981084" cy="2558959"/>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028700" y="734305"/>
            <a:ext cx="588789" cy="588789"/>
          </a:xfrm>
          <a:custGeom>
            <a:avLst/>
            <a:gdLst/>
            <a:ahLst/>
            <a:cxnLst/>
            <a:rect r="r" b="b" t="t" l="l"/>
            <a:pathLst>
              <a:path h="588789" w="588789">
                <a:moveTo>
                  <a:pt x="0" y="0"/>
                </a:moveTo>
                <a:lnTo>
                  <a:pt x="588789" y="0"/>
                </a:lnTo>
                <a:lnTo>
                  <a:pt x="588789" y="588790"/>
                </a:lnTo>
                <a:lnTo>
                  <a:pt x="0" y="588790"/>
                </a:lnTo>
                <a:lnTo>
                  <a:pt x="0" y="0"/>
                </a:lnTo>
                <a:close/>
              </a:path>
            </a:pathLst>
          </a:custGeom>
          <a:blipFill>
            <a:blip r:embed="rId2"/>
            <a:stretch>
              <a:fillRect l="0" t="0" r="0" b="0"/>
            </a:stretch>
          </a:blipFill>
        </p:spPr>
      </p:sp>
      <p:sp>
        <p:nvSpPr>
          <p:cNvPr name="AutoShape 6" id="6"/>
          <p:cNvSpPr/>
          <p:nvPr/>
        </p:nvSpPr>
        <p:spPr>
          <a:xfrm>
            <a:off x="3330907" y="9258300"/>
            <a:ext cx="6658294" cy="0"/>
          </a:xfrm>
          <a:prstGeom prst="line">
            <a:avLst/>
          </a:prstGeom>
          <a:ln cap="flat" w="28575">
            <a:solidFill>
              <a:srgbClr val="3A3A5B"/>
            </a:solidFill>
            <a:prstDash val="solid"/>
            <a:headEnd type="none" len="sm" w="sm"/>
            <a:tailEnd type="none" len="sm" w="sm"/>
          </a:ln>
        </p:spPr>
      </p:sp>
      <p:sp>
        <p:nvSpPr>
          <p:cNvPr name="AutoShape 7" id="7"/>
          <p:cNvSpPr/>
          <p:nvPr/>
        </p:nvSpPr>
        <p:spPr>
          <a:xfrm flipV="true">
            <a:off x="3037842" y="1014413"/>
            <a:ext cx="6951359" cy="14287"/>
          </a:xfrm>
          <a:prstGeom prst="line">
            <a:avLst/>
          </a:prstGeom>
          <a:ln cap="flat" w="28575">
            <a:solidFill>
              <a:srgbClr val="3A3A5B"/>
            </a:solidFill>
            <a:prstDash val="solid"/>
            <a:headEnd type="none" len="sm" w="sm"/>
            <a:tailEnd type="none" len="sm" w="sm"/>
          </a:ln>
        </p:spPr>
      </p:sp>
      <p:sp>
        <p:nvSpPr>
          <p:cNvPr name="Freeform 8" id="8"/>
          <p:cNvSpPr/>
          <p:nvPr/>
        </p:nvSpPr>
        <p:spPr>
          <a:xfrm flipH="false" flipV="false" rot="0">
            <a:off x="12436319" y="1758339"/>
            <a:ext cx="3495179" cy="6770322"/>
          </a:xfrm>
          <a:custGeom>
            <a:avLst/>
            <a:gdLst/>
            <a:ahLst/>
            <a:cxnLst/>
            <a:rect r="r" b="b" t="t" l="l"/>
            <a:pathLst>
              <a:path h="6770322" w="3495179">
                <a:moveTo>
                  <a:pt x="0" y="0"/>
                </a:moveTo>
                <a:lnTo>
                  <a:pt x="3495179" y="0"/>
                </a:lnTo>
                <a:lnTo>
                  <a:pt x="3495179" y="6770322"/>
                </a:lnTo>
                <a:lnTo>
                  <a:pt x="0" y="6770322"/>
                </a:lnTo>
                <a:lnTo>
                  <a:pt x="0" y="0"/>
                </a:lnTo>
                <a:close/>
              </a:path>
            </a:pathLst>
          </a:custGeom>
          <a:blipFill>
            <a:blip r:embed="rId3"/>
            <a:stretch>
              <a:fillRect l="0" t="0" r="0" b="0"/>
            </a:stretch>
          </a:blipFill>
        </p:spPr>
      </p:sp>
      <p:sp>
        <p:nvSpPr>
          <p:cNvPr name="TextBox 9" id="9"/>
          <p:cNvSpPr txBox="true"/>
          <p:nvPr/>
        </p:nvSpPr>
        <p:spPr>
          <a:xfrm rot="0">
            <a:off x="1028700" y="2706688"/>
            <a:ext cx="7543416" cy="5359399"/>
          </a:xfrm>
          <a:prstGeom prst="rect">
            <a:avLst/>
          </a:prstGeom>
        </p:spPr>
        <p:txBody>
          <a:bodyPr anchor="t" rtlCol="false" tIns="0" lIns="0" bIns="0" rIns="0">
            <a:spAutoFit/>
          </a:bodyPr>
          <a:lstStyle/>
          <a:p>
            <a:pPr>
              <a:lnSpc>
                <a:spcPts val="13599"/>
              </a:lnSpc>
            </a:pPr>
            <a:r>
              <a:rPr lang="en-US" sz="15999" spc="-1311">
                <a:solidFill>
                  <a:srgbClr val="3A3A5B"/>
                </a:solidFill>
                <a:latin typeface="Public Sans"/>
              </a:rPr>
              <a:t>Thank you very much!</a:t>
            </a:r>
          </a:p>
        </p:txBody>
      </p:sp>
      <p:sp>
        <p:nvSpPr>
          <p:cNvPr name="TextBox 10" id="10"/>
          <p:cNvSpPr txBox="true"/>
          <p:nvPr/>
        </p:nvSpPr>
        <p:spPr>
          <a:xfrm rot="0">
            <a:off x="1028700" y="9156700"/>
            <a:ext cx="2009142" cy="288926"/>
          </a:xfrm>
          <a:prstGeom prst="rect">
            <a:avLst/>
          </a:prstGeom>
        </p:spPr>
        <p:txBody>
          <a:bodyPr anchor="t" rtlCol="false" tIns="0" lIns="0" bIns="0" rIns="0">
            <a:spAutoFit/>
          </a:bodyPr>
          <a:lstStyle/>
          <a:p>
            <a:pPr marL="0" indent="0" lvl="0">
              <a:lnSpc>
                <a:spcPts val="1925"/>
              </a:lnSpc>
              <a:spcBef>
                <a:spcPct val="0"/>
              </a:spcBef>
            </a:pPr>
            <a:r>
              <a:rPr lang="en-US" sz="2500" spc="-205">
                <a:solidFill>
                  <a:srgbClr val="3A3A5B"/>
                </a:solidFill>
                <a:latin typeface="Public Sans"/>
              </a:rPr>
              <a:t>Project 2024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99CCA"/>
        </a:solidFill>
      </p:bgPr>
    </p:bg>
    <p:spTree>
      <p:nvGrpSpPr>
        <p:cNvPr id="1" name=""/>
        <p:cNvGrpSpPr/>
        <p:nvPr/>
      </p:nvGrpSpPr>
      <p:grpSpPr>
        <a:xfrm>
          <a:off x="0" y="0"/>
          <a:ext cx="0" cy="0"/>
          <a:chOff x="0" y="0"/>
          <a:chExt cx="0" cy="0"/>
        </a:xfrm>
      </p:grpSpPr>
      <p:sp>
        <p:nvSpPr>
          <p:cNvPr name="Freeform 2" id="2"/>
          <p:cNvSpPr/>
          <p:nvPr/>
        </p:nvSpPr>
        <p:spPr>
          <a:xfrm flipH="false" flipV="false" rot="0">
            <a:off x="14584389" y="6886411"/>
            <a:ext cx="3703611" cy="3400589"/>
          </a:xfrm>
          <a:custGeom>
            <a:avLst/>
            <a:gdLst/>
            <a:ahLst/>
            <a:cxnLst/>
            <a:rect r="r" b="b" t="t" l="l"/>
            <a:pathLst>
              <a:path h="3400589" w="3703611">
                <a:moveTo>
                  <a:pt x="0" y="0"/>
                </a:moveTo>
                <a:lnTo>
                  <a:pt x="3703611" y="0"/>
                </a:lnTo>
                <a:lnTo>
                  <a:pt x="3703611" y="3400589"/>
                </a:lnTo>
                <a:lnTo>
                  <a:pt x="0" y="34005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345294"/>
            <a:ext cx="7322522" cy="1566544"/>
          </a:xfrm>
          <a:prstGeom prst="rect">
            <a:avLst/>
          </a:prstGeom>
        </p:spPr>
        <p:txBody>
          <a:bodyPr anchor="t" rtlCol="false" tIns="0" lIns="0" bIns="0" rIns="0">
            <a:spAutoFit/>
          </a:bodyPr>
          <a:lstStyle/>
          <a:p>
            <a:pPr algn="ctr">
              <a:lnSpc>
                <a:spcPts val="12880"/>
              </a:lnSpc>
            </a:pPr>
            <a:r>
              <a:rPr lang="en-US" sz="9200" spc="-165" u="sng">
                <a:solidFill>
                  <a:srgbClr val="000000"/>
                </a:solidFill>
                <a:latin typeface="Josefin Sans Bold"/>
              </a:rPr>
              <a:t>SolarPanels</a:t>
            </a:r>
          </a:p>
        </p:txBody>
      </p:sp>
      <p:sp>
        <p:nvSpPr>
          <p:cNvPr name="TextBox 4" id="4"/>
          <p:cNvSpPr txBox="true"/>
          <p:nvPr/>
        </p:nvSpPr>
        <p:spPr>
          <a:xfrm rot="0">
            <a:off x="203850" y="2059218"/>
            <a:ext cx="18084150" cy="7831601"/>
          </a:xfrm>
          <a:prstGeom prst="rect">
            <a:avLst/>
          </a:prstGeom>
        </p:spPr>
        <p:txBody>
          <a:bodyPr anchor="t" rtlCol="false" tIns="0" lIns="0" bIns="0" rIns="0">
            <a:spAutoFit/>
          </a:bodyPr>
          <a:lstStyle/>
          <a:p>
            <a:pPr>
              <a:lnSpc>
                <a:spcPts val="5661"/>
              </a:lnSpc>
            </a:pPr>
            <a:r>
              <a:rPr lang="en-US" sz="4044" spc="-331">
                <a:solidFill>
                  <a:srgbClr val="000000"/>
                </a:solidFill>
                <a:latin typeface="Josefin Sans Bold"/>
              </a:rPr>
              <a:t>Renewable Energy Source :</a:t>
            </a:r>
            <a:r>
              <a:rPr lang="en-US" sz="4044" spc="-331">
                <a:solidFill>
                  <a:srgbClr val="000000"/>
                </a:solidFill>
                <a:latin typeface="Josefin Sans"/>
              </a:rPr>
              <a:t>  Solar panels harness energy from the sun, a virtually limitless and renewable source of power.</a:t>
            </a:r>
          </a:p>
          <a:p>
            <a:pPr>
              <a:lnSpc>
                <a:spcPts val="5661"/>
              </a:lnSpc>
            </a:pPr>
            <a:r>
              <a:rPr lang="en-US" sz="4044" spc="-331">
                <a:solidFill>
                  <a:srgbClr val="000000"/>
                </a:solidFill>
                <a:latin typeface="Josefin Sans Bold"/>
              </a:rPr>
              <a:t>Clean Energy :</a:t>
            </a:r>
            <a:r>
              <a:rPr lang="en-US" sz="4044" spc="-331">
                <a:solidFill>
                  <a:srgbClr val="000000"/>
                </a:solidFill>
                <a:latin typeface="Josefin Sans"/>
              </a:rPr>
              <a:t>  Solar power is environmentally friendly, producing no greenhouse gas emissions or air pollutants during operation.</a:t>
            </a:r>
          </a:p>
          <a:p>
            <a:pPr>
              <a:lnSpc>
                <a:spcPts val="5661"/>
              </a:lnSpc>
            </a:pPr>
            <a:r>
              <a:rPr lang="en-US" sz="4044" spc="-331">
                <a:solidFill>
                  <a:srgbClr val="000000"/>
                </a:solidFill>
                <a:latin typeface="Josefin Sans Bold"/>
              </a:rPr>
              <a:t>Photovoltaic Cells : </a:t>
            </a:r>
            <a:r>
              <a:rPr lang="en-US" sz="4044" spc="-331">
                <a:solidFill>
                  <a:srgbClr val="000000"/>
                </a:solidFill>
                <a:latin typeface="Josefin Sans"/>
              </a:rPr>
              <a:t> Solar panels consist of photovoltaic cells, typically made from silicon, which convert sunlight into electricity.</a:t>
            </a:r>
          </a:p>
          <a:p>
            <a:pPr>
              <a:lnSpc>
                <a:spcPts val="5661"/>
              </a:lnSpc>
            </a:pPr>
            <a:r>
              <a:rPr lang="en-US" sz="4044" spc="-331">
                <a:solidFill>
                  <a:srgbClr val="000000"/>
                </a:solidFill>
                <a:latin typeface="Josefin Sans Bold"/>
              </a:rPr>
              <a:t>Long Lifespan :</a:t>
            </a:r>
            <a:r>
              <a:rPr lang="en-US" sz="4044" spc="-331">
                <a:solidFill>
                  <a:srgbClr val="000000"/>
                </a:solidFill>
                <a:latin typeface="Josefin Sans"/>
              </a:rPr>
              <a:t>  Most solar panels have a lifespan of 25 years or more, with minimal maintenance required.</a:t>
            </a:r>
          </a:p>
          <a:p>
            <a:pPr>
              <a:lnSpc>
                <a:spcPts val="5661"/>
              </a:lnSpc>
            </a:pPr>
            <a:r>
              <a:rPr lang="en-US" sz="4044" spc="-331">
                <a:solidFill>
                  <a:srgbClr val="000000"/>
                </a:solidFill>
                <a:latin typeface="Josefin Sans Bold"/>
              </a:rPr>
              <a:t>Grid-Connected and Off-Grid Systems : </a:t>
            </a:r>
            <a:r>
              <a:rPr lang="en-US" sz="4044" spc="-331">
                <a:solidFill>
                  <a:srgbClr val="000000"/>
                </a:solidFill>
                <a:latin typeface="Josefin Sans"/>
              </a:rPr>
              <a:t>Solar panels can be connected to the grid or used in off-grid systems with batteries for energy storage.</a:t>
            </a:r>
          </a:p>
          <a:p>
            <a:pPr>
              <a:lnSpc>
                <a:spcPts val="5661"/>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7F95E4"/>
        </a:solidFill>
      </p:bgPr>
    </p:bg>
    <p:spTree>
      <p:nvGrpSpPr>
        <p:cNvPr id="1" name=""/>
        <p:cNvGrpSpPr/>
        <p:nvPr/>
      </p:nvGrpSpPr>
      <p:grpSpPr>
        <a:xfrm>
          <a:off x="0" y="0"/>
          <a:ext cx="0" cy="0"/>
          <a:chOff x="0" y="0"/>
          <a:chExt cx="0" cy="0"/>
        </a:xfrm>
      </p:grpSpPr>
      <p:sp>
        <p:nvSpPr>
          <p:cNvPr name="Freeform 2" id="2"/>
          <p:cNvSpPr/>
          <p:nvPr/>
        </p:nvSpPr>
        <p:spPr>
          <a:xfrm flipH="false" flipV="false" rot="0">
            <a:off x="15835940" y="-171865"/>
            <a:ext cx="3301180" cy="3074224"/>
          </a:xfrm>
          <a:custGeom>
            <a:avLst/>
            <a:gdLst/>
            <a:ahLst/>
            <a:cxnLst/>
            <a:rect r="r" b="b" t="t" l="l"/>
            <a:pathLst>
              <a:path h="3074224" w="3301180">
                <a:moveTo>
                  <a:pt x="0" y="0"/>
                </a:moveTo>
                <a:lnTo>
                  <a:pt x="3301180" y="0"/>
                </a:lnTo>
                <a:lnTo>
                  <a:pt x="3301180" y="3074224"/>
                </a:lnTo>
                <a:lnTo>
                  <a:pt x="0" y="3074224"/>
                </a:lnTo>
                <a:lnTo>
                  <a:pt x="0" y="0"/>
                </a:lnTo>
                <a:close/>
              </a:path>
            </a:pathLst>
          </a:custGeom>
          <a:blipFill>
            <a:blip r:embed="rId2"/>
            <a:stretch>
              <a:fillRect l="0" t="0" r="0" b="0"/>
            </a:stretch>
          </a:blipFill>
        </p:spPr>
      </p:sp>
      <p:sp>
        <p:nvSpPr>
          <p:cNvPr name="TextBox 3" id="3"/>
          <p:cNvSpPr txBox="true"/>
          <p:nvPr/>
        </p:nvSpPr>
        <p:spPr>
          <a:xfrm rot="0">
            <a:off x="454481" y="251461"/>
            <a:ext cx="14640640" cy="1113785"/>
          </a:xfrm>
          <a:prstGeom prst="rect">
            <a:avLst/>
          </a:prstGeom>
        </p:spPr>
        <p:txBody>
          <a:bodyPr anchor="t" rtlCol="false" tIns="0" lIns="0" bIns="0" rIns="0">
            <a:spAutoFit/>
          </a:bodyPr>
          <a:lstStyle/>
          <a:p>
            <a:pPr algn="ctr">
              <a:lnSpc>
                <a:spcPts val="8960"/>
              </a:lnSpc>
              <a:spcBef>
                <a:spcPct val="0"/>
              </a:spcBef>
            </a:pPr>
            <a:r>
              <a:rPr lang="en-US" sz="6400" spc="-524">
                <a:solidFill>
                  <a:srgbClr val="000000"/>
                </a:solidFill>
                <a:latin typeface="Josefin Sans Bold"/>
              </a:rPr>
              <a:t>Challenges</a:t>
            </a:r>
            <a:r>
              <a:rPr lang="en-US" sz="6400" spc="-524">
                <a:solidFill>
                  <a:srgbClr val="000000"/>
                </a:solidFill>
                <a:latin typeface="Josefin Sans Bold"/>
              </a:rPr>
              <a:t> of Manual Solar Panel Inspection</a:t>
            </a:r>
          </a:p>
        </p:txBody>
      </p:sp>
      <p:sp>
        <p:nvSpPr>
          <p:cNvPr name="TextBox 4" id="4"/>
          <p:cNvSpPr txBox="true"/>
          <p:nvPr/>
        </p:nvSpPr>
        <p:spPr>
          <a:xfrm rot="0">
            <a:off x="-340499" y="2074898"/>
            <a:ext cx="18246496" cy="5059674"/>
          </a:xfrm>
          <a:prstGeom prst="rect">
            <a:avLst/>
          </a:prstGeom>
        </p:spPr>
        <p:txBody>
          <a:bodyPr anchor="t" rtlCol="false" tIns="0" lIns="0" bIns="0" rIns="0">
            <a:spAutoFit/>
          </a:bodyPr>
          <a:lstStyle/>
          <a:p>
            <a:pPr algn="just" marL="1036367" indent="-518183" lvl="1">
              <a:lnSpc>
                <a:spcPts val="6720"/>
              </a:lnSpc>
              <a:buFont typeface="Arial"/>
              <a:buChar char="•"/>
            </a:pPr>
            <a:r>
              <a:rPr lang="en-US" sz="4800" spc="-393">
                <a:solidFill>
                  <a:srgbClr val="000000"/>
                </a:solidFill>
                <a:latin typeface="Josefin Sans Bold"/>
              </a:rPr>
              <a:t>Human Error:</a:t>
            </a:r>
            <a:r>
              <a:rPr lang="en-US" sz="4800" spc="-393">
                <a:solidFill>
                  <a:srgbClr val="000000"/>
                </a:solidFill>
                <a:latin typeface="Josefin Sans"/>
              </a:rPr>
              <a:t> Manual inspection processes are prone to human error, leading to inaccuracies in defect detection and classification.</a:t>
            </a:r>
          </a:p>
          <a:p>
            <a:pPr algn="just" marL="1036367" indent="-518183" lvl="1">
              <a:lnSpc>
                <a:spcPts val="6720"/>
              </a:lnSpc>
              <a:buFont typeface="Arial"/>
              <a:buChar char="•"/>
            </a:pPr>
            <a:r>
              <a:rPr lang="en-US" sz="4800" spc="-393">
                <a:solidFill>
                  <a:srgbClr val="000000"/>
                </a:solidFill>
                <a:latin typeface="Josefin Sans Bold"/>
              </a:rPr>
              <a:t>Time-Consuming</a:t>
            </a:r>
            <a:r>
              <a:rPr lang="en-US" sz="4800" spc="-393">
                <a:solidFill>
                  <a:srgbClr val="000000"/>
                </a:solidFill>
                <a:latin typeface="Josefin Sans"/>
              </a:rPr>
              <a:t>: Traditional methods of inspection require significant time and effort, leading to delays in production and increased costs.</a:t>
            </a:r>
          </a:p>
          <a:p>
            <a:pPr algn="just" marL="1036367" indent="-518183" lvl="1">
              <a:lnSpc>
                <a:spcPts val="6720"/>
              </a:lnSpc>
              <a:buFont typeface="Arial"/>
              <a:buChar char="•"/>
            </a:pPr>
            <a:r>
              <a:rPr lang="en-US" sz="4800" spc="-393">
                <a:solidFill>
                  <a:srgbClr val="000000"/>
                </a:solidFill>
                <a:latin typeface="Josefin Sans Bold"/>
              </a:rPr>
              <a:t>Limited Scalability:</a:t>
            </a:r>
            <a:r>
              <a:rPr lang="en-US" sz="4800" spc="-393">
                <a:solidFill>
                  <a:srgbClr val="000000"/>
                </a:solidFill>
                <a:latin typeface="Josefin Sans"/>
              </a:rPr>
              <a:t> Manual inspection processes are not easily scalable to meet the growing demand for solar panels, hindering production efficiency.</a:t>
            </a:r>
          </a:p>
        </p:txBody>
      </p:sp>
      <p:sp>
        <p:nvSpPr>
          <p:cNvPr name="TextBox 5" id="5"/>
          <p:cNvSpPr txBox="true"/>
          <p:nvPr/>
        </p:nvSpPr>
        <p:spPr>
          <a:xfrm rot="0">
            <a:off x="-340499" y="7240932"/>
            <a:ext cx="18338727" cy="2516499"/>
          </a:xfrm>
          <a:prstGeom prst="rect">
            <a:avLst/>
          </a:prstGeom>
        </p:spPr>
        <p:txBody>
          <a:bodyPr anchor="t" rtlCol="false" tIns="0" lIns="0" bIns="0" rIns="0">
            <a:spAutoFit/>
          </a:bodyPr>
          <a:lstStyle/>
          <a:p>
            <a:pPr algn="just" marL="1036367" indent="-518183" lvl="1">
              <a:lnSpc>
                <a:spcPts val="6720"/>
              </a:lnSpc>
              <a:buFont typeface="Arial"/>
              <a:buChar char="•"/>
            </a:pPr>
            <a:r>
              <a:rPr lang="en-US" sz="4800" spc="-393">
                <a:solidFill>
                  <a:srgbClr val="000000"/>
                </a:solidFill>
                <a:latin typeface="Josefin Sans Bold"/>
              </a:rPr>
              <a:t>Inefficiency in Defect Detection:</a:t>
            </a:r>
            <a:r>
              <a:rPr lang="en-US" sz="4800" spc="-393">
                <a:solidFill>
                  <a:srgbClr val="000000"/>
                </a:solidFill>
                <a:latin typeface="Josefin Sans"/>
              </a:rPr>
              <a:t> Certain defects, such as hairline cracks or microcracks, may go unnoticed by human inspectors, resulting in undetected quality issues.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5B8D9"/>
        </a:solidFill>
      </p:bgPr>
    </p:bg>
    <p:spTree>
      <p:nvGrpSpPr>
        <p:cNvPr id="1" name=""/>
        <p:cNvGrpSpPr/>
        <p:nvPr/>
      </p:nvGrpSpPr>
      <p:grpSpPr>
        <a:xfrm>
          <a:off x="0" y="0"/>
          <a:ext cx="0" cy="0"/>
          <a:chOff x="0" y="0"/>
          <a:chExt cx="0" cy="0"/>
        </a:xfrm>
      </p:grpSpPr>
      <p:sp>
        <p:nvSpPr>
          <p:cNvPr name="TextBox 2" id="2"/>
          <p:cNvSpPr txBox="true"/>
          <p:nvPr/>
        </p:nvSpPr>
        <p:spPr>
          <a:xfrm rot="0">
            <a:off x="547955" y="3191836"/>
            <a:ext cx="17304126" cy="5090753"/>
          </a:xfrm>
          <a:prstGeom prst="rect">
            <a:avLst/>
          </a:prstGeom>
        </p:spPr>
        <p:txBody>
          <a:bodyPr anchor="t" rtlCol="false" tIns="0" lIns="0" bIns="0" rIns="0">
            <a:spAutoFit/>
          </a:bodyPr>
          <a:lstStyle/>
          <a:p>
            <a:pPr algn="just" marL="0" indent="0" lvl="0">
              <a:lnSpc>
                <a:spcPts val="5087"/>
              </a:lnSpc>
              <a:spcBef>
                <a:spcPct val="0"/>
              </a:spcBef>
            </a:pPr>
            <a:r>
              <a:rPr lang="en-US" sz="3768" spc="226">
                <a:solidFill>
                  <a:srgbClr val="06142D"/>
                </a:solidFill>
                <a:latin typeface="Josefin Sans Bold"/>
              </a:rPr>
              <a:t>The solar panel industry must overcome quality control challenges caused by manual inspections. Traditional methods are inefficient and error-prone, leading to performance issues and higher costs. AI/ML solutions are essential for automating inspection processes to improve efficiency, reduce defects, and ensure panel reliability. Integrating technologies like Computer Vision is crucial for streamlining defect detection and optimizing manufacturing for sustainable energy solutions.</a:t>
            </a:r>
          </a:p>
        </p:txBody>
      </p:sp>
      <p:sp>
        <p:nvSpPr>
          <p:cNvPr name="Freeform 3" id="3"/>
          <p:cNvSpPr/>
          <p:nvPr/>
        </p:nvSpPr>
        <p:spPr>
          <a:xfrm flipH="false" flipV="false" rot="0">
            <a:off x="-938896" y="-205496"/>
            <a:ext cx="7315200" cy="2939380"/>
          </a:xfrm>
          <a:custGeom>
            <a:avLst/>
            <a:gdLst/>
            <a:ahLst/>
            <a:cxnLst/>
            <a:rect r="r" b="b" t="t" l="l"/>
            <a:pathLst>
              <a:path h="2939380" w="7315200">
                <a:moveTo>
                  <a:pt x="0" y="0"/>
                </a:moveTo>
                <a:lnTo>
                  <a:pt x="7315200" y="0"/>
                </a:lnTo>
                <a:lnTo>
                  <a:pt x="7315200" y="2939380"/>
                </a:lnTo>
                <a:lnTo>
                  <a:pt x="0" y="2939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718704" y="1190625"/>
            <a:ext cx="14756335" cy="1053466"/>
          </a:xfrm>
          <a:prstGeom prst="rect">
            <a:avLst/>
          </a:prstGeom>
        </p:spPr>
        <p:txBody>
          <a:bodyPr anchor="t" rtlCol="false" tIns="0" lIns="0" bIns="0" rIns="0">
            <a:spAutoFit/>
          </a:bodyPr>
          <a:lstStyle/>
          <a:p>
            <a:pPr algn="ctr">
              <a:lnSpc>
                <a:spcPts val="7680"/>
              </a:lnSpc>
            </a:pPr>
            <a:r>
              <a:rPr lang="en-US" sz="8000" spc="296">
                <a:solidFill>
                  <a:srgbClr val="06142D"/>
                </a:solidFill>
                <a:latin typeface="Bobby Jones"/>
              </a:rPr>
              <a:t>PROBLEM  STATEMENT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45C5EF"/>
        </a:solidFill>
      </p:bgPr>
    </p:bg>
    <p:spTree>
      <p:nvGrpSpPr>
        <p:cNvPr id="1" name=""/>
        <p:cNvGrpSpPr/>
        <p:nvPr/>
      </p:nvGrpSpPr>
      <p:grpSpPr>
        <a:xfrm>
          <a:off x="0" y="0"/>
          <a:ext cx="0" cy="0"/>
          <a:chOff x="0" y="0"/>
          <a:chExt cx="0" cy="0"/>
        </a:xfrm>
      </p:grpSpPr>
      <p:sp>
        <p:nvSpPr>
          <p:cNvPr name="Freeform 2" id="2"/>
          <p:cNvSpPr/>
          <p:nvPr/>
        </p:nvSpPr>
        <p:spPr>
          <a:xfrm flipH="false" flipV="false" rot="0">
            <a:off x="-938896" y="-205496"/>
            <a:ext cx="7315200" cy="2939380"/>
          </a:xfrm>
          <a:custGeom>
            <a:avLst/>
            <a:gdLst/>
            <a:ahLst/>
            <a:cxnLst/>
            <a:rect r="r" b="b" t="t" l="l"/>
            <a:pathLst>
              <a:path h="2939380" w="7315200">
                <a:moveTo>
                  <a:pt x="0" y="0"/>
                </a:moveTo>
                <a:lnTo>
                  <a:pt x="7315200" y="0"/>
                </a:lnTo>
                <a:lnTo>
                  <a:pt x="7315200" y="2939380"/>
                </a:lnTo>
                <a:lnTo>
                  <a:pt x="0" y="29393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718704" y="1190625"/>
            <a:ext cx="14756335" cy="1053466"/>
          </a:xfrm>
          <a:prstGeom prst="rect">
            <a:avLst/>
          </a:prstGeom>
        </p:spPr>
        <p:txBody>
          <a:bodyPr anchor="t" rtlCol="false" tIns="0" lIns="0" bIns="0" rIns="0">
            <a:spAutoFit/>
          </a:bodyPr>
          <a:lstStyle/>
          <a:p>
            <a:pPr algn="ctr">
              <a:lnSpc>
                <a:spcPts val="7680"/>
              </a:lnSpc>
            </a:pPr>
            <a:r>
              <a:rPr lang="en-US" sz="8000" spc="296">
                <a:solidFill>
                  <a:srgbClr val="06142D"/>
                </a:solidFill>
                <a:latin typeface="Bobby Jones"/>
              </a:rPr>
              <a:t>Types of defects</a:t>
            </a:r>
          </a:p>
        </p:txBody>
      </p:sp>
      <p:sp>
        <p:nvSpPr>
          <p:cNvPr name="TextBox 4" id="4"/>
          <p:cNvSpPr txBox="true"/>
          <p:nvPr/>
        </p:nvSpPr>
        <p:spPr>
          <a:xfrm rot="0">
            <a:off x="0" y="3535579"/>
            <a:ext cx="18288000" cy="6001408"/>
          </a:xfrm>
          <a:prstGeom prst="rect">
            <a:avLst/>
          </a:prstGeom>
        </p:spPr>
        <p:txBody>
          <a:bodyPr anchor="t" rtlCol="false" tIns="0" lIns="0" bIns="0" rIns="0">
            <a:spAutoFit/>
          </a:bodyPr>
          <a:lstStyle/>
          <a:p>
            <a:pPr marL="1122292" indent="-561146" lvl="1">
              <a:lnSpc>
                <a:spcPts val="6757"/>
              </a:lnSpc>
              <a:buFont typeface="Arial"/>
              <a:buChar char="•"/>
            </a:pPr>
            <a:r>
              <a:rPr lang="en-US" sz="5198">
                <a:solidFill>
                  <a:srgbClr val="06142D"/>
                </a:solidFill>
                <a:latin typeface="Josefin Sans Bold"/>
              </a:rPr>
              <a:t>Linear, point, and tree cracks</a:t>
            </a:r>
            <a:r>
              <a:rPr lang="en-US" sz="5198">
                <a:solidFill>
                  <a:srgbClr val="06142D"/>
                </a:solidFill>
                <a:latin typeface="Josefin Sans Semi-Bold"/>
              </a:rPr>
              <a:t> compromise panel integrity.</a:t>
            </a:r>
          </a:p>
          <a:p>
            <a:pPr marL="1122292" indent="-561146" lvl="1">
              <a:lnSpc>
                <a:spcPts val="6757"/>
              </a:lnSpc>
              <a:buFont typeface="Arial"/>
              <a:buChar char="•"/>
            </a:pPr>
            <a:r>
              <a:rPr lang="en-US" sz="5198">
                <a:solidFill>
                  <a:srgbClr val="06142D"/>
                </a:solidFill>
                <a:latin typeface="Josefin Sans Bold"/>
              </a:rPr>
              <a:t>Cell-scratches </a:t>
            </a:r>
            <a:r>
              <a:rPr lang="en-US" sz="5198">
                <a:solidFill>
                  <a:srgbClr val="06142D"/>
                </a:solidFill>
                <a:latin typeface="Josefin Sans Semi-Bold"/>
              </a:rPr>
              <a:t>affect performance.</a:t>
            </a:r>
          </a:p>
          <a:p>
            <a:pPr marL="1122292" indent="-561146" lvl="1">
              <a:lnSpc>
                <a:spcPts val="6757"/>
              </a:lnSpc>
              <a:buFont typeface="Arial"/>
              <a:buChar char="•"/>
            </a:pPr>
            <a:r>
              <a:rPr lang="en-US" sz="5198">
                <a:solidFill>
                  <a:srgbClr val="06142D"/>
                </a:solidFill>
                <a:latin typeface="Josefin Sans Bold"/>
              </a:rPr>
              <a:t>Poor soldering</a:t>
            </a:r>
            <a:r>
              <a:rPr lang="en-US" sz="5198">
                <a:solidFill>
                  <a:srgbClr val="06142D"/>
                </a:solidFill>
                <a:latin typeface="Josefin Sans Semi-Bold"/>
              </a:rPr>
              <a:t> reduces efficiency.</a:t>
            </a:r>
          </a:p>
          <a:p>
            <a:pPr marL="1122292" indent="-561146" lvl="1">
              <a:lnSpc>
                <a:spcPts val="6757"/>
              </a:lnSpc>
              <a:buFont typeface="Arial"/>
              <a:buChar char="•"/>
            </a:pPr>
            <a:r>
              <a:rPr lang="en-US" sz="5198">
                <a:solidFill>
                  <a:srgbClr val="06142D"/>
                </a:solidFill>
                <a:latin typeface="Josefin Sans Bold"/>
              </a:rPr>
              <a:t>VOC mismatch</a:t>
            </a:r>
            <a:r>
              <a:rPr lang="en-US" sz="5198">
                <a:solidFill>
                  <a:srgbClr val="06142D"/>
                </a:solidFill>
                <a:latin typeface="Josefin Sans Semi-Bold"/>
              </a:rPr>
              <a:t> indicates manufacturing issues.</a:t>
            </a:r>
          </a:p>
          <a:p>
            <a:pPr marL="1122292" indent="-561146" lvl="1">
              <a:lnSpc>
                <a:spcPts val="6757"/>
              </a:lnSpc>
              <a:buFont typeface="Arial"/>
              <a:buChar char="•"/>
            </a:pPr>
            <a:r>
              <a:rPr lang="en-US" sz="5198">
                <a:solidFill>
                  <a:srgbClr val="06142D"/>
                </a:solidFill>
                <a:latin typeface="Josefin Sans Bold"/>
              </a:rPr>
              <a:t>Dead cells </a:t>
            </a:r>
            <a:r>
              <a:rPr lang="en-US" sz="5198">
                <a:solidFill>
                  <a:srgbClr val="06142D"/>
                </a:solidFill>
                <a:latin typeface="Josefin Sans Semi-Bold"/>
              </a:rPr>
              <a:t>diminish overall output.</a:t>
            </a:r>
          </a:p>
          <a:p>
            <a:pPr marL="1122292" indent="-561146" lvl="1">
              <a:lnSpc>
                <a:spcPts val="6757"/>
              </a:lnSpc>
              <a:buFont typeface="Arial"/>
              <a:buChar char="•"/>
            </a:pPr>
            <a:r>
              <a:rPr lang="en-US" sz="5198">
                <a:solidFill>
                  <a:srgbClr val="06142D"/>
                </a:solidFill>
                <a:latin typeface="Josefin Sans Bold"/>
              </a:rPr>
              <a:t>Dark spots</a:t>
            </a:r>
            <a:r>
              <a:rPr lang="en-US" sz="5198">
                <a:solidFill>
                  <a:srgbClr val="06142D"/>
                </a:solidFill>
                <a:latin typeface="Josefin Sans Semi-Bold"/>
              </a:rPr>
              <a:t> indicate potential failures.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99CCA"/>
        </a:solidFill>
      </p:bgPr>
    </p:bg>
    <p:spTree>
      <p:nvGrpSpPr>
        <p:cNvPr id="1" name=""/>
        <p:cNvGrpSpPr/>
        <p:nvPr/>
      </p:nvGrpSpPr>
      <p:grpSpPr>
        <a:xfrm>
          <a:off x="0" y="0"/>
          <a:ext cx="0" cy="0"/>
          <a:chOff x="0" y="0"/>
          <a:chExt cx="0" cy="0"/>
        </a:xfrm>
      </p:grpSpPr>
      <p:sp>
        <p:nvSpPr>
          <p:cNvPr name="Freeform 2" id="2"/>
          <p:cNvSpPr/>
          <p:nvPr/>
        </p:nvSpPr>
        <p:spPr>
          <a:xfrm flipH="false" flipV="false" rot="0">
            <a:off x="12756588" y="1875378"/>
            <a:ext cx="5203424" cy="6536245"/>
          </a:xfrm>
          <a:custGeom>
            <a:avLst/>
            <a:gdLst/>
            <a:ahLst/>
            <a:cxnLst/>
            <a:rect r="r" b="b" t="t" l="l"/>
            <a:pathLst>
              <a:path h="6536245" w="5203424">
                <a:moveTo>
                  <a:pt x="0" y="0"/>
                </a:moveTo>
                <a:lnTo>
                  <a:pt x="5203425" y="0"/>
                </a:lnTo>
                <a:lnTo>
                  <a:pt x="5203425" y="6536244"/>
                </a:lnTo>
                <a:lnTo>
                  <a:pt x="0" y="65362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51466" y="744376"/>
            <a:ext cx="16391439" cy="1614302"/>
          </a:xfrm>
          <a:prstGeom prst="rect">
            <a:avLst/>
          </a:prstGeom>
        </p:spPr>
        <p:txBody>
          <a:bodyPr anchor="t" rtlCol="false" tIns="0" lIns="0" bIns="0" rIns="0">
            <a:spAutoFit/>
          </a:bodyPr>
          <a:lstStyle/>
          <a:p>
            <a:pPr>
              <a:lnSpc>
                <a:spcPts val="6144"/>
              </a:lnSpc>
            </a:pPr>
            <a:r>
              <a:rPr lang="en-US" sz="6400" spc="-524">
                <a:solidFill>
                  <a:srgbClr val="1B1B28"/>
                </a:solidFill>
                <a:latin typeface="Josefin Sans Bold"/>
              </a:rPr>
              <a:t>Innovative Solution: Computer Vision and IoT-powered Quality Inspection</a:t>
            </a:r>
          </a:p>
        </p:txBody>
      </p:sp>
      <p:sp>
        <p:nvSpPr>
          <p:cNvPr name="TextBox 4" id="4"/>
          <p:cNvSpPr txBox="true"/>
          <p:nvPr/>
        </p:nvSpPr>
        <p:spPr>
          <a:xfrm rot="0">
            <a:off x="0" y="2883764"/>
            <a:ext cx="13339874" cy="7464453"/>
          </a:xfrm>
          <a:prstGeom prst="rect">
            <a:avLst/>
          </a:prstGeom>
        </p:spPr>
        <p:txBody>
          <a:bodyPr anchor="t" rtlCol="false" tIns="0" lIns="0" bIns="0" rIns="0">
            <a:spAutoFit/>
          </a:bodyPr>
          <a:lstStyle/>
          <a:p>
            <a:pPr marL="683361" indent="-341680" lvl="1">
              <a:lnSpc>
                <a:spcPts val="4272"/>
              </a:lnSpc>
              <a:buFont typeface="Arial"/>
              <a:buChar char="•"/>
            </a:pPr>
            <a:r>
              <a:rPr lang="en-US" sz="3165" spc="189">
                <a:solidFill>
                  <a:srgbClr val="1B1B28"/>
                </a:solidFill>
                <a:latin typeface="Josefin Sans Bold"/>
              </a:rPr>
              <a:t>Automated Defect Detection:</a:t>
            </a:r>
            <a:r>
              <a:rPr lang="en-US" sz="3165" spc="189">
                <a:solidFill>
                  <a:srgbClr val="1B1B28"/>
                </a:solidFill>
                <a:latin typeface="Josefin Sans"/>
              </a:rPr>
              <a:t> Our solution utilizes cutting-edge Computer Vision algorithms to automatically detect and classify defects in solar panels, ensuring thorough quality assessment.</a:t>
            </a:r>
          </a:p>
          <a:p>
            <a:pPr>
              <a:lnSpc>
                <a:spcPts val="4272"/>
              </a:lnSpc>
            </a:pPr>
          </a:p>
          <a:p>
            <a:pPr marL="683361" indent="-341680" lvl="1">
              <a:lnSpc>
                <a:spcPts val="4272"/>
              </a:lnSpc>
              <a:buFont typeface="Arial"/>
              <a:buChar char="•"/>
            </a:pPr>
            <a:r>
              <a:rPr lang="en-US" sz="3165" spc="189">
                <a:solidFill>
                  <a:srgbClr val="1B1B28"/>
                </a:solidFill>
                <a:latin typeface="Josefin Sans Bold"/>
              </a:rPr>
              <a:t>Real-time Monitoring</a:t>
            </a:r>
            <a:r>
              <a:rPr lang="en-US" sz="3165" spc="189">
                <a:solidFill>
                  <a:srgbClr val="1B1B28"/>
                </a:solidFill>
                <a:latin typeface="Josefin Sans"/>
              </a:rPr>
              <a:t>: Our system provides real-time insights through an intuitive dashboard, facilitating immediate response to defect detection and reducing downtime.</a:t>
            </a:r>
          </a:p>
          <a:p>
            <a:pPr>
              <a:lnSpc>
                <a:spcPts val="4272"/>
              </a:lnSpc>
            </a:pPr>
          </a:p>
          <a:p>
            <a:pPr marL="683361" indent="-341680" lvl="1">
              <a:lnSpc>
                <a:spcPts val="4272"/>
              </a:lnSpc>
              <a:buFont typeface="Arial"/>
              <a:buChar char="•"/>
            </a:pPr>
            <a:r>
              <a:rPr lang="en-US" sz="3165" spc="189">
                <a:solidFill>
                  <a:srgbClr val="1B1B28"/>
                </a:solidFill>
                <a:latin typeface="Josefin Sans Bold"/>
              </a:rPr>
              <a:t>Continuous Improvement</a:t>
            </a:r>
            <a:r>
              <a:rPr lang="en-US" sz="3165" spc="189">
                <a:solidFill>
                  <a:srgbClr val="1B1B28"/>
                </a:solidFill>
                <a:latin typeface="Josefin Sans"/>
              </a:rPr>
              <a:t>: By integrating continuous monitoring and periodic model retraining, our solution consistently improves defect detection, ensuring the consistent delivery of high-quality solar panels.</a:t>
            </a:r>
          </a:p>
          <a:p>
            <a:pPr marL="0" indent="0" lvl="0">
              <a:lnSpc>
                <a:spcPts val="4272"/>
              </a:lnSpc>
              <a:spcBef>
                <a:spcPct val="0"/>
              </a:spcBef>
            </a:pPr>
          </a:p>
        </p:txBody>
      </p:sp>
      <p:sp>
        <p:nvSpPr>
          <p:cNvPr name="Freeform 5" id="5"/>
          <p:cNvSpPr/>
          <p:nvPr/>
        </p:nvSpPr>
        <p:spPr>
          <a:xfrm flipH="false" flipV="false" rot="0">
            <a:off x="16942905" y="-472800"/>
            <a:ext cx="2348177" cy="2348177"/>
          </a:xfrm>
          <a:custGeom>
            <a:avLst/>
            <a:gdLst/>
            <a:ahLst/>
            <a:cxnLst/>
            <a:rect r="r" b="b" t="t" l="l"/>
            <a:pathLst>
              <a:path h="2348177" w="2348177">
                <a:moveTo>
                  <a:pt x="0" y="0"/>
                </a:moveTo>
                <a:lnTo>
                  <a:pt x="2348178" y="0"/>
                </a:lnTo>
                <a:lnTo>
                  <a:pt x="2348178" y="2348178"/>
                </a:lnTo>
                <a:lnTo>
                  <a:pt x="0" y="23481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3ECE0"/>
        </a:solidFill>
      </p:bgPr>
    </p:bg>
    <p:spTree>
      <p:nvGrpSpPr>
        <p:cNvPr id="1" name=""/>
        <p:cNvGrpSpPr/>
        <p:nvPr/>
      </p:nvGrpSpPr>
      <p:grpSpPr>
        <a:xfrm>
          <a:off x="0" y="0"/>
          <a:ext cx="0" cy="0"/>
          <a:chOff x="0" y="0"/>
          <a:chExt cx="0" cy="0"/>
        </a:xfrm>
      </p:grpSpPr>
      <p:sp>
        <p:nvSpPr>
          <p:cNvPr name="TextBox 2" id="2"/>
          <p:cNvSpPr txBox="true"/>
          <p:nvPr/>
        </p:nvSpPr>
        <p:spPr>
          <a:xfrm rot="0">
            <a:off x="950913" y="592455"/>
            <a:ext cx="9129328" cy="1043941"/>
          </a:xfrm>
          <a:prstGeom prst="rect">
            <a:avLst/>
          </a:prstGeom>
        </p:spPr>
        <p:txBody>
          <a:bodyPr anchor="t" rtlCol="false" tIns="0" lIns="0" bIns="0" rIns="0">
            <a:spAutoFit/>
          </a:bodyPr>
          <a:lstStyle/>
          <a:p>
            <a:pPr>
              <a:lnSpc>
                <a:spcPts val="7680"/>
              </a:lnSpc>
            </a:pPr>
            <a:r>
              <a:rPr lang="en-US" sz="8000">
                <a:solidFill>
                  <a:srgbClr val="282828"/>
                </a:solidFill>
                <a:latin typeface="Josefin Sans Bold"/>
              </a:rPr>
              <a:t>Workflow</a:t>
            </a:r>
          </a:p>
        </p:txBody>
      </p:sp>
      <p:sp>
        <p:nvSpPr>
          <p:cNvPr name="TextBox 3" id="3"/>
          <p:cNvSpPr txBox="true"/>
          <p:nvPr/>
        </p:nvSpPr>
        <p:spPr>
          <a:xfrm rot="0">
            <a:off x="1507613" y="1374519"/>
            <a:ext cx="15272774" cy="10753678"/>
          </a:xfrm>
          <a:prstGeom prst="rect">
            <a:avLst/>
          </a:prstGeom>
        </p:spPr>
        <p:txBody>
          <a:bodyPr anchor="t" rtlCol="false" tIns="0" lIns="0" bIns="0" rIns="0">
            <a:spAutoFit/>
          </a:bodyPr>
          <a:lstStyle/>
          <a:p>
            <a:pPr>
              <a:lnSpc>
                <a:spcPts val="4117"/>
              </a:lnSpc>
            </a:pPr>
            <a:r>
              <a:rPr lang="en-US" sz="3049" spc="182">
                <a:solidFill>
                  <a:srgbClr val="282828"/>
                </a:solidFill>
                <a:latin typeface="Josefin Sans Bold"/>
              </a:rPr>
              <a:t>Data Collection:</a:t>
            </a:r>
          </a:p>
          <a:p>
            <a:pPr>
              <a:lnSpc>
                <a:spcPts val="3989"/>
              </a:lnSpc>
            </a:pPr>
            <a:r>
              <a:rPr lang="en-US" sz="2955" spc="177">
                <a:solidFill>
                  <a:srgbClr val="282828"/>
                </a:solidFill>
                <a:latin typeface="Josefin Sans Italics"/>
              </a:rPr>
              <a:t>Gather a diverse dataset of solar panel images, including defect-free and defective panels covering all specified defects.</a:t>
            </a:r>
          </a:p>
          <a:p>
            <a:pPr>
              <a:lnSpc>
                <a:spcPts val="4117"/>
              </a:lnSpc>
            </a:pPr>
            <a:r>
              <a:rPr lang="en-US" sz="3049" spc="182">
                <a:solidFill>
                  <a:srgbClr val="282828"/>
                </a:solidFill>
                <a:latin typeface="Josefin Sans Bold"/>
              </a:rPr>
              <a:t>Data Preprocessing:</a:t>
            </a:r>
          </a:p>
          <a:p>
            <a:pPr>
              <a:lnSpc>
                <a:spcPts val="3989"/>
              </a:lnSpc>
            </a:pPr>
            <a:r>
              <a:rPr lang="en-US" sz="2955" spc="177">
                <a:solidFill>
                  <a:srgbClr val="282828"/>
                </a:solidFill>
                <a:latin typeface="Josefin Sans Italics"/>
              </a:rPr>
              <a:t>Clean and enhance images to improve feature visibility and reduce noise</a:t>
            </a:r>
            <a:r>
              <a:rPr lang="en-US" sz="2955" spc="177">
                <a:solidFill>
                  <a:srgbClr val="282828"/>
                </a:solidFill>
                <a:latin typeface="Josefin Sans"/>
              </a:rPr>
              <a:t>.</a:t>
            </a:r>
          </a:p>
          <a:p>
            <a:pPr>
              <a:lnSpc>
                <a:spcPts val="4117"/>
              </a:lnSpc>
            </a:pPr>
            <a:r>
              <a:rPr lang="en-US" sz="3049" spc="182">
                <a:solidFill>
                  <a:srgbClr val="282828"/>
                </a:solidFill>
                <a:latin typeface="Josefin Sans Bold"/>
              </a:rPr>
              <a:t>Model Selection:</a:t>
            </a:r>
            <a:r>
              <a:rPr lang="en-US" sz="3049" spc="182">
                <a:solidFill>
                  <a:srgbClr val="282828"/>
                </a:solidFill>
                <a:latin typeface="Josefin Sans"/>
              </a:rPr>
              <a:t> </a:t>
            </a:r>
          </a:p>
          <a:p>
            <a:pPr>
              <a:lnSpc>
                <a:spcPts val="4117"/>
              </a:lnSpc>
            </a:pPr>
            <a:r>
              <a:rPr lang="en-US" sz="3049" spc="182">
                <a:solidFill>
                  <a:srgbClr val="282828"/>
                </a:solidFill>
                <a:latin typeface="Josefin Sans Italics"/>
              </a:rPr>
              <a:t>Choose appropriate computer vision algorithms, such as Convolutional Neural Networks (CNNs), for defect detection.</a:t>
            </a:r>
          </a:p>
          <a:p>
            <a:pPr>
              <a:lnSpc>
                <a:spcPts val="4117"/>
              </a:lnSpc>
            </a:pPr>
            <a:r>
              <a:rPr lang="en-US" sz="3049" spc="182">
                <a:solidFill>
                  <a:srgbClr val="282828"/>
                </a:solidFill>
                <a:latin typeface="Josefin Sans Bold"/>
              </a:rPr>
              <a:t>Model Training: </a:t>
            </a:r>
          </a:p>
          <a:p>
            <a:pPr>
              <a:lnSpc>
                <a:spcPts val="4117"/>
              </a:lnSpc>
            </a:pPr>
            <a:r>
              <a:rPr lang="en-US" sz="3049" spc="182">
                <a:solidFill>
                  <a:srgbClr val="282828"/>
                </a:solidFill>
                <a:latin typeface="Josefin Sans Italics"/>
              </a:rPr>
              <a:t>Train the selected model using labeled images to recognize various defects</a:t>
            </a:r>
            <a:r>
              <a:rPr lang="en-US" sz="3049" spc="182">
                <a:solidFill>
                  <a:srgbClr val="282828"/>
                </a:solidFill>
                <a:latin typeface="Josefin Sans"/>
              </a:rPr>
              <a:t>.</a:t>
            </a:r>
          </a:p>
          <a:p>
            <a:pPr>
              <a:lnSpc>
                <a:spcPts val="4117"/>
              </a:lnSpc>
            </a:pPr>
            <a:r>
              <a:rPr lang="en-US" sz="3049" spc="182">
                <a:solidFill>
                  <a:srgbClr val="282828"/>
                </a:solidFill>
                <a:latin typeface="Josefin Sans Bold"/>
              </a:rPr>
              <a:t>Model Evaluation:</a:t>
            </a:r>
            <a:r>
              <a:rPr lang="en-US" sz="3049" spc="182">
                <a:solidFill>
                  <a:srgbClr val="282828"/>
                </a:solidFill>
                <a:latin typeface="Josefin Sans"/>
              </a:rPr>
              <a:t> </a:t>
            </a:r>
          </a:p>
          <a:p>
            <a:pPr>
              <a:lnSpc>
                <a:spcPts val="4117"/>
              </a:lnSpc>
            </a:pPr>
            <a:r>
              <a:rPr lang="en-US" sz="3049" spc="182">
                <a:solidFill>
                  <a:srgbClr val="282828"/>
                </a:solidFill>
                <a:latin typeface="Josefin Sans Italics"/>
              </a:rPr>
              <a:t>Assess the trained model's performance using a separate test dataset to ensure accurate defect classification.</a:t>
            </a:r>
          </a:p>
          <a:p>
            <a:pPr>
              <a:lnSpc>
                <a:spcPts val="4251"/>
              </a:lnSpc>
            </a:pPr>
            <a:r>
              <a:rPr lang="en-US" sz="3149" spc="188">
                <a:solidFill>
                  <a:srgbClr val="282828"/>
                </a:solidFill>
                <a:latin typeface="Josefin Sans Bold"/>
              </a:rPr>
              <a:t>Integration:</a:t>
            </a:r>
            <a:r>
              <a:rPr lang="en-US" sz="3149" spc="188">
                <a:solidFill>
                  <a:srgbClr val="282828"/>
                </a:solidFill>
                <a:latin typeface="Josefin Sans"/>
              </a:rPr>
              <a:t> </a:t>
            </a:r>
          </a:p>
          <a:p>
            <a:pPr>
              <a:lnSpc>
                <a:spcPts val="4117"/>
              </a:lnSpc>
            </a:pPr>
            <a:r>
              <a:rPr lang="en-US" sz="3049" spc="182">
                <a:solidFill>
                  <a:srgbClr val="282828"/>
                </a:solidFill>
                <a:latin typeface="Josefin Sans Italics"/>
              </a:rPr>
              <a:t>Implement the trained model into the quality inspection process for automatic defect detection in solar panel images, incorporating real-time IoT sensor data for contextual analysis and decision-making.</a:t>
            </a:r>
          </a:p>
          <a:p>
            <a:pPr>
              <a:lnSpc>
                <a:spcPts val="3989"/>
              </a:lnSpc>
            </a:pPr>
          </a:p>
          <a:p>
            <a:pPr>
              <a:lnSpc>
                <a:spcPts val="3989"/>
              </a:lnSpc>
            </a:pPr>
          </a:p>
          <a:p>
            <a:pPr>
              <a:lnSpc>
                <a:spcPts val="3989"/>
              </a:lnSpc>
            </a:pPr>
          </a:p>
          <a:p>
            <a:pPr marL="0" indent="0" lvl="0">
              <a:lnSpc>
                <a:spcPts val="3989"/>
              </a:lnSpc>
              <a:spcBef>
                <a:spcPct val="0"/>
              </a:spcBef>
            </a:pPr>
          </a:p>
        </p:txBody>
      </p:sp>
      <p:sp>
        <p:nvSpPr>
          <p:cNvPr name="Freeform 4" id="4"/>
          <p:cNvSpPr/>
          <p:nvPr/>
        </p:nvSpPr>
        <p:spPr>
          <a:xfrm flipH="true" flipV="false" rot="1431230">
            <a:off x="715584" y="1634684"/>
            <a:ext cx="783145" cy="1211830"/>
          </a:xfrm>
          <a:custGeom>
            <a:avLst/>
            <a:gdLst/>
            <a:ahLst/>
            <a:cxnLst/>
            <a:rect r="r" b="b" t="t" l="l"/>
            <a:pathLst>
              <a:path h="1211830" w="783145">
                <a:moveTo>
                  <a:pt x="783145" y="0"/>
                </a:moveTo>
                <a:lnTo>
                  <a:pt x="0" y="0"/>
                </a:lnTo>
                <a:lnTo>
                  <a:pt x="0" y="1211830"/>
                </a:lnTo>
                <a:lnTo>
                  <a:pt x="783145" y="1211830"/>
                </a:lnTo>
                <a:lnTo>
                  <a:pt x="78314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1431230">
            <a:off x="712469" y="3060041"/>
            <a:ext cx="785597" cy="1215625"/>
          </a:xfrm>
          <a:custGeom>
            <a:avLst/>
            <a:gdLst/>
            <a:ahLst/>
            <a:cxnLst/>
            <a:rect r="r" b="b" t="t" l="l"/>
            <a:pathLst>
              <a:path h="1215625" w="785597">
                <a:moveTo>
                  <a:pt x="785598" y="0"/>
                </a:moveTo>
                <a:lnTo>
                  <a:pt x="0" y="0"/>
                </a:lnTo>
                <a:lnTo>
                  <a:pt x="0" y="1215625"/>
                </a:lnTo>
                <a:lnTo>
                  <a:pt x="785598" y="1215625"/>
                </a:lnTo>
                <a:lnTo>
                  <a:pt x="78559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1431230">
            <a:off x="662761" y="4503058"/>
            <a:ext cx="885014" cy="1369460"/>
          </a:xfrm>
          <a:custGeom>
            <a:avLst/>
            <a:gdLst/>
            <a:ahLst/>
            <a:cxnLst/>
            <a:rect r="r" b="b" t="t" l="l"/>
            <a:pathLst>
              <a:path h="1369460" w="885014">
                <a:moveTo>
                  <a:pt x="885014" y="0"/>
                </a:moveTo>
                <a:lnTo>
                  <a:pt x="0" y="0"/>
                </a:lnTo>
                <a:lnTo>
                  <a:pt x="0" y="1369461"/>
                </a:lnTo>
                <a:lnTo>
                  <a:pt x="885014" y="1369461"/>
                </a:lnTo>
                <a:lnTo>
                  <a:pt x="88501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false" rot="1431230">
            <a:off x="732032" y="6107864"/>
            <a:ext cx="844026" cy="1306036"/>
          </a:xfrm>
          <a:custGeom>
            <a:avLst/>
            <a:gdLst/>
            <a:ahLst/>
            <a:cxnLst/>
            <a:rect r="r" b="b" t="t" l="l"/>
            <a:pathLst>
              <a:path h="1306036" w="844026">
                <a:moveTo>
                  <a:pt x="844026" y="0"/>
                </a:moveTo>
                <a:lnTo>
                  <a:pt x="0" y="0"/>
                </a:lnTo>
                <a:lnTo>
                  <a:pt x="0" y="1306037"/>
                </a:lnTo>
                <a:lnTo>
                  <a:pt x="844026" y="1306037"/>
                </a:lnTo>
                <a:lnTo>
                  <a:pt x="84402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false" rot="1431230">
            <a:off x="672701" y="7654254"/>
            <a:ext cx="921805" cy="1426391"/>
          </a:xfrm>
          <a:custGeom>
            <a:avLst/>
            <a:gdLst/>
            <a:ahLst/>
            <a:cxnLst/>
            <a:rect r="r" b="b" t="t" l="l"/>
            <a:pathLst>
              <a:path h="1426391" w="921805">
                <a:moveTo>
                  <a:pt x="921806" y="0"/>
                </a:moveTo>
                <a:lnTo>
                  <a:pt x="0" y="0"/>
                </a:lnTo>
                <a:lnTo>
                  <a:pt x="0" y="1426392"/>
                </a:lnTo>
                <a:lnTo>
                  <a:pt x="921806" y="1426392"/>
                </a:lnTo>
                <a:lnTo>
                  <a:pt x="92180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581419" y="6967610"/>
            <a:ext cx="2739663" cy="3883751"/>
          </a:xfrm>
          <a:custGeom>
            <a:avLst/>
            <a:gdLst/>
            <a:ahLst/>
            <a:cxnLst/>
            <a:rect r="r" b="b" t="t" l="l"/>
            <a:pathLst>
              <a:path h="3883751" w="2739663">
                <a:moveTo>
                  <a:pt x="0" y="0"/>
                </a:moveTo>
                <a:lnTo>
                  <a:pt x="2739662" y="0"/>
                </a:lnTo>
                <a:lnTo>
                  <a:pt x="2739662" y="3883751"/>
                </a:lnTo>
                <a:lnTo>
                  <a:pt x="0" y="3883751"/>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F1EF"/>
        </a:solidFill>
      </p:bgPr>
    </p:bg>
    <p:spTree>
      <p:nvGrpSpPr>
        <p:cNvPr id="1" name=""/>
        <p:cNvGrpSpPr/>
        <p:nvPr/>
      </p:nvGrpSpPr>
      <p:grpSpPr>
        <a:xfrm>
          <a:off x="0" y="0"/>
          <a:ext cx="0" cy="0"/>
          <a:chOff x="0" y="0"/>
          <a:chExt cx="0" cy="0"/>
        </a:xfrm>
      </p:grpSpPr>
      <p:sp>
        <p:nvSpPr>
          <p:cNvPr name="Freeform 2" id="2"/>
          <p:cNvSpPr/>
          <p:nvPr/>
        </p:nvSpPr>
        <p:spPr>
          <a:xfrm flipH="false" flipV="false" rot="0">
            <a:off x="257690" y="354523"/>
            <a:ext cx="17780688" cy="9582302"/>
          </a:xfrm>
          <a:custGeom>
            <a:avLst/>
            <a:gdLst/>
            <a:ahLst/>
            <a:cxnLst/>
            <a:rect r="r" b="b" t="t" l="l"/>
            <a:pathLst>
              <a:path h="9582302" w="17780688">
                <a:moveTo>
                  <a:pt x="0" y="0"/>
                </a:moveTo>
                <a:lnTo>
                  <a:pt x="17780688" y="0"/>
                </a:lnTo>
                <a:lnTo>
                  <a:pt x="17780688" y="9582302"/>
                </a:lnTo>
                <a:lnTo>
                  <a:pt x="0" y="9582302"/>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F1EF"/>
        </a:solidFill>
      </p:bgPr>
    </p:bg>
    <p:spTree>
      <p:nvGrpSpPr>
        <p:cNvPr id="1" name=""/>
        <p:cNvGrpSpPr/>
        <p:nvPr/>
      </p:nvGrpSpPr>
      <p:grpSpPr>
        <a:xfrm>
          <a:off x="0" y="0"/>
          <a:ext cx="0" cy="0"/>
          <a:chOff x="0" y="0"/>
          <a:chExt cx="0" cy="0"/>
        </a:xfrm>
      </p:grpSpPr>
      <p:sp>
        <p:nvSpPr>
          <p:cNvPr name="Freeform 2" id="2"/>
          <p:cNvSpPr/>
          <p:nvPr/>
        </p:nvSpPr>
        <p:spPr>
          <a:xfrm flipH="false" flipV="false" rot="0">
            <a:off x="542381" y="450942"/>
            <a:ext cx="17374987" cy="9478813"/>
          </a:xfrm>
          <a:custGeom>
            <a:avLst/>
            <a:gdLst/>
            <a:ahLst/>
            <a:cxnLst/>
            <a:rect r="r" b="b" t="t" l="l"/>
            <a:pathLst>
              <a:path h="9478813" w="17374987">
                <a:moveTo>
                  <a:pt x="0" y="0"/>
                </a:moveTo>
                <a:lnTo>
                  <a:pt x="17374988" y="0"/>
                </a:lnTo>
                <a:lnTo>
                  <a:pt x="17374988" y="9478813"/>
                </a:lnTo>
                <a:lnTo>
                  <a:pt x="0" y="9478813"/>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DAGDP3aqqI0</dc:identifier>
  <dcterms:modified xsi:type="dcterms:W3CDTF">2011-08-01T06:04:30Z</dcterms:modified>
  <cp:revision>1</cp:revision>
  <dc:title>Solar Panel Defects Detection Using Computer Vision</dc:title>
</cp:coreProperties>
</file>